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7" r:id="rId2"/>
    <p:sldId id="281" r:id="rId3"/>
    <p:sldId id="291" r:id="rId4"/>
    <p:sldId id="293" r:id="rId5"/>
    <p:sldId id="289" r:id="rId6"/>
    <p:sldId id="292" r:id="rId7"/>
    <p:sldId id="312" r:id="rId8"/>
    <p:sldId id="297" r:id="rId9"/>
    <p:sldId id="318" r:id="rId10"/>
    <p:sldId id="319" r:id="rId11"/>
    <p:sldId id="314" r:id="rId12"/>
    <p:sldId id="275" r:id="rId13"/>
    <p:sldId id="305" r:id="rId14"/>
    <p:sldId id="295" r:id="rId15"/>
    <p:sldId id="296" r:id="rId16"/>
    <p:sldId id="315" r:id="rId17"/>
    <p:sldId id="316" r:id="rId18"/>
    <p:sldId id="294" r:id="rId19"/>
    <p:sldId id="290" r:id="rId20"/>
    <p:sldId id="317" r:id="rId21"/>
    <p:sldId id="273" r:id="rId22"/>
    <p:sldId id="313" r:id="rId23"/>
    <p:sldId id="262" r:id="rId24"/>
    <p:sldId id="323" r:id="rId25"/>
    <p:sldId id="280" r:id="rId26"/>
    <p:sldId id="286" r:id="rId27"/>
    <p:sldId id="308" r:id="rId28"/>
    <p:sldId id="307" r:id="rId29"/>
    <p:sldId id="320" r:id="rId30"/>
    <p:sldId id="310" r:id="rId31"/>
    <p:sldId id="321" r:id="rId32"/>
    <p:sldId id="309" r:id="rId33"/>
    <p:sldId id="283" r:id="rId34"/>
    <p:sldId id="322" r:id="rId35"/>
    <p:sldId id="324" r:id="rId36"/>
    <p:sldId id="306" r:id="rId37"/>
    <p:sldId id="329" r:id="rId38"/>
    <p:sldId id="330" r:id="rId39"/>
    <p:sldId id="279" r:id="rId40"/>
    <p:sldId id="284" r:id="rId41"/>
    <p:sldId id="285" r:id="rId42"/>
    <p:sldId id="326" r:id="rId43"/>
    <p:sldId id="287" r:id="rId44"/>
    <p:sldId id="327" r:id="rId45"/>
    <p:sldId id="276" r:id="rId46"/>
    <p:sldId id="278" r:id="rId47"/>
    <p:sldId id="328" r:id="rId48"/>
    <p:sldId id="282" r:id="rId49"/>
    <p:sldId id="288" r:id="rId50"/>
    <p:sldId id="298" r:id="rId51"/>
    <p:sldId id="299" r:id="rId52"/>
    <p:sldId id="304" r:id="rId53"/>
    <p:sldId id="302" r:id="rId54"/>
    <p:sldId id="303" r:id="rId55"/>
    <p:sldId id="274" r:id="rId56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C74"/>
    <a:srgbClr val="3EAF79"/>
    <a:srgbClr val="D8222C"/>
    <a:srgbClr val="FF0016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8" autoAdjust="0"/>
    <p:restoredTop sz="94574" autoAdjust="0"/>
  </p:normalViewPr>
  <p:slideViewPr>
    <p:cSldViewPr snapToGrid="0">
      <p:cViewPr varScale="1">
        <p:scale>
          <a:sx n="60" d="100"/>
          <a:sy n="60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03.09.2022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84923"/>
            <a:ext cx="2386994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041" y="1153471"/>
            <a:ext cx="21942743" cy="1077218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041" y="3200031"/>
            <a:ext cx="21942743" cy="9050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19041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DF6B-D000-4424-AB64-D710AAE5C964}" type="datetimeFigureOut">
              <a:rPr lang="fr-FR"/>
              <a:pPr>
                <a:defRPr/>
              </a:pPr>
              <a:t>03/09/2022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30115" y="12711230"/>
            <a:ext cx="7720595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472925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45C2-5B32-4DCF-A758-BB53B393D4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94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03.09.2022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  <p:sldLayoutId id="2147483671" r:id="rId18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2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4.mp4"/><Relationship Id="rId7" Type="http://schemas.openxmlformats.org/officeDocument/2006/relationships/image" Target="../media/image4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4.mp4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810826" y="9106297"/>
            <a:ext cx="15880129" cy="2462213"/>
          </a:xfrm>
        </p:spPr>
        <p:txBody>
          <a:bodyPr/>
          <a:lstStyle/>
          <a:p>
            <a:r>
              <a:rPr lang="en-US" dirty="0"/>
              <a:t>Workshop on MD simulations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2-4.8.2022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>
          <a:xfrm>
            <a:off x="1260157" y="2791280"/>
            <a:ext cx="6767125" cy="461665"/>
          </a:xfrm>
        </p:spPr>
        <p:txBody>
          <a:bodyPr/>
          <a:lstStyle/>
          <a:p>
            <a:r>
              <a:rPr lang="en-GB" dirty="0"/>
              <a:t>EHP-CZ-ICP-3-012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E7E122-F787-47BB-BBF6-F8126097B5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Brno University of Technology</a:t>
            </a:r>
          </a:p>
        </p:txBody>
      </p:sp>
    </p:spTree>
    <p:extLst>
      <p:ext uri="{BB962C8B-B14F-4D97-AF65-F5344CB8AC3E}">
        <p14:creationId xmlns:p14="http://schemas.microsoft.com/office/powerpoint/2010/main" val="44609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A6838-E589-43C3-AE50-9F655E01D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869" y="1517555"/>
            <a:ext cx="18288000" cy="11144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677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8D749-7C1C-4B5F-9279-6818CB008C0E}"/>
              </a:ext>
            </a:extLst>
          </p:cNvPr>
          <p:cNvSpPr txBox="1"/>
          <p:nvPr/>
        </p:nvSpPr>
        <p:spPr>
          <a:xfrm>
            <a:off x="769691" y="11494356"/>
            <a:ext cx="12197166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https://www.it4i.cz/en/infrastructure/karolina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E4244-91CE-4523-82F3-016B39897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744" y="1573854"/>
            <a:ext cx="14352226" cy="95681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208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5" y="687479"/>
            <a:ext cx="21861705" cy="1107996"/>
          </a:xfrm>
        </p:spPr>
        <p:txBody>
          <a:bodyPr/>
          <a:lstStyle/>
          <a:p>
            <a:r>
              <a:rPr lang="en-US" sz="7200" dirty="0"/>
              <a:t>Plan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93A31-6F61-422F-BBEF-35A6D9AFB6E3}"/>
              </a:ext>
            </a:extLst>
          </p:cNvPr>
          <p:cNvSpPr txBox="1"/>
          <p:nvPr/>
        </p:nvSpPr>
        <p:spPr>
          <a:xfrm>
            <a:off x="1518058" y="2531961"/>
            <a:ext cx="21344708" cy="900406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US" sz="4800" dirty="0"/>
              <a:t> </a:t>
            </a:r>
            <a:r>
              <a:rPr lang="cs-CZ" sz="4800" dirty="0"/>
              <a:t>Comparison MD and DFT – advantages and disadvantages</a:t>
            </a:r>
            <a:r>
              <a:rPr lang="en-US" sz="4800" dirty="0"/>
              <a:t>.</a:t>
            </a:r>
            <a:endParaRPr lang="cs-CZ" sz="4800" dirty="0"/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US" sz="4800" dirty="0"/>
              <a:t> Simple introduction into </a:t>
            </a:r>
            <a:r>
              <a:rPr lang="en-US" sz="4800" b="1" dirty="0"/>
              <a:t>AIMD</a:t>
            </a:r>
            <a:r>
              <a:rPr lang="en-US" sz="4800" dirty="0"/>
              <a:t> – Ab initio molecular dynamics.</a:t>
            </a: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US" sz="4800" dirty="0"/>
              <a:t>  How to speed up </a:t>
            </a:r>
            <a:r>
              <a:rPr lang="en-US" sz="4800" b="1" dirty="0"/>
              <a:t>AIMD</a:t>
            </a:r>
            <a:r>
              <a:rPr lang="en-US" sz="4800" dirty="0"/>
              <a:t> via on the fly machine learned force fields.</a:t>
            </a: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US" sz="4800" dirty="0"/>
              <a:t>  How to generate machine learned force fields database.</a:t>
            </a: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US" sz="4800" dirty="0"/>
              <a:t>  Classic </a:t>
            </a:r>
            <a:r>
              <a:rPr lang="en-US" sz="4800" b="1" dirty="0"/>
              <a:t>MD</a:t>
            </a:r>
            <a:r>
              <a:rPr lang="en-US" sz="4800" dirty="0"/>
              <a:t> with </a:t>
            </a:r>
            <a:r>
              <a:rPr lang="en-US" sz="4800" b="1" dirty="0"/>
              <a:t>MLFF</a:t>
            </a:r>
            <a:r>
              <a:rPr lang="en-US" sz="4800" dirty="0"/>
              <a:t> interactions.</a:t>
            </a:r>
          </a:p>
        </p:txBody>
      </p:sp>
    </p:spTree>
    <p:extLst>
      <p:ext uri="{BB962C8B-B14F-4D97-AF65-F5344CB8AC3E}">
        <p14:creationId xmlns:p14="http://schemas.microsoft.com/office/powerpoint/2010/main" val="328129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 nahoru 12"/>
          <p:cNvSpPr/>
          <p:nvPr/>
        </p:nvSpPr>
        <p:spPr bwMode="auto">
          <a:xfrm>
            <a:off x="4384154" y="3087873"/>
            <a:ext cx="833638" cy="8342934"/>
          </a:xfrm>
          <a:prstGeom prst="up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r" defTabSz="1828617" fontAlgn="base">
              <a:spcBef>
                <a:spcPct val="0"/>
              </a:spcBef>
              <a:spcAft>
                <a:spcPct val="0"/>
              </a:spcAft>
            </a:pPr>
            <a:endParaRPr lang="cs-CZ" sz="3600">
              <a:latin typeface="Arial" charset="0"/>
            </a:endParaRPr>
          </a:p>
        </p:txBody>
      </p:sp>
      <p:sp>
        <p:nvSpPr>
          <p:cNvPr id="7" name="Šipka doprava 14"/>
          <p:cNvSpPr/>
          <p:nvPr/>
        </p:nvSpPr>
        <p:spPr bwMode="auto">
          <a:xfrm>
            <a:off x="4997680" y="10759469"/>
            <a:ext cx="13714413" cy="897044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r" defTabSz="1828617" fontAlgn="base">
              <a:spcBef>
                <a:spcPct val="0"/>
              </a:spcBef>
              <a:spcAft>
                <a:spcPct val="0"/>
              </a:spcAft>
            </a:pPr>
            <a:endParaRPr lang="cs-CZ" sz="3600">
              <a:latin typeface="Arial" charset="0"/>
            </a:endParaRPr>
          </a:p>
        </p:txBody>
      </p:sp>
      <p:sp>
        <p:nvSpPr>
          <p:cNvPr id="8" name="TextovéPole 15"/>
          <p:cNvSpPr txBox="1"/>
          <p:nvPr/>
        </p:nvSpPr>
        <p:spPr>
          <a:xfrm>
            <a:off x="8736241" y="11542226"/>
            <a:ext cx="594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length</a:t>
            </a:r>
            <a:endParaRPr lang="cs-CZ" sz="4000" b="1" dirty="0"/>
          </a:p>
        </p:txBody>
      </p:sp>
      <p:sp>
        <p:nvSpPr>
          <p:cNvPr id="9" name="TextovéPole 16"/>
          <p:cNvSpPr txBox="1"/>
          <p:nvPr/>
        </p:nvSpPr>
        <p:spPr>
          <a:xfrm rot="16200000">
            <a:off x="1106334" y="6354605"/>
            <a:ext cx="594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/>
              <a:t>discipline</a:t>
            </a:r>
            <a:endParaRPr lang="cs-CZ" sz="4000" b="1" dirty="0"/>
          </a:p>
        </p:txBody>
      </p:sp>
      <p:sp>
        <p:nvSpPr>
          <p:cNvPr id="10" name="Zaoblený obdélník 17"/>
          <p:cNvSpPr/>
          <p:nvPr/>
        </p:nvSpPr>
        <p:spPr bwMode="auto">
          <a:xfrm>
            <a:off x="5517548" y="8685057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quantum mechanics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1" name="Zaoblený obdélník 18"/>
          <p:cNvSpPr/>
          <p:nvPr/>
        </p:nvSpPr>
        <p:spPr bwMode="auto">
          <a:xfrm>
            <a:off x="7993761" y="7008851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atomistic model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2" name="Zaoblený obdélník 19"/>
          <p:cNvSpPr/>
          <p:nvPr/>
        </p:nvSpPr>
        <p:spPr bwMode="auto">
          <a:xfrm>
            <a:off x="10965217" y="5332645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microstructure</a:t>
            </a:r>
          </a:p>
        </p:txBody>
      </p:sp>
      <p:sp>
        <p:nvSpPr>
          <p:cNvPr id="13" name="Zaoblený obdélník 20"/>
          <p:cNvSpPr/>
          <p:nvPr/>
        </p:nvSpPr>
        <p:spPr bwMode="auto">
          <a:xfrm>
            <a:off x="13898577" y="3656439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continuum model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4" name="Zaoblený obdélník 21"/>
          <p:cNvSpPr/>
          <p:nvPr/>
        </p:nvSpPr>
        <p:spPr bwMode="auto">
          <a:xfrm>
            <a:off x="10046691" y="9104109"/>
            <a:ext cx="2888714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Arial" charset="0"/>
              </a:rPr>
              <a:t>ab initio</a:t>
            </a:r>
            <a:endParaRPr lang="cs-CZ" sz="3600" dirty="0">
              <a:latin typeface="Arial" charset="0"/>
            </a:endParaRPr>
          </a:p>
        </p:txBody>
      </p:sp>
      <p:sp>
        <p:nvSpPr>
          <p:cNvPr id="15" name="Zaoblený obdélník 22"/>
          <p:cNvSpPr/>
          <p:nvPr/>
        </p:nvSpPr>
        <p:spPr bwMode="auto">
          <a:xfrm>
            <a:off x="12518673" y="7427903"/>
            <a:ext cx="4571471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Arial" charset="0"/>
              </a:rPr>
              <a:t>molecular dynamics</a:t>
            </a:r>
            <a:endParaRPr lang="cs-CZ" sz="3600" dirty="0">
              <a:latin typeface="Arial" charset="0"/>
            </a:endParaRPr>
          </a:p>
        </p:txBody>
      </p:sp>
      <p:sp>
        <p:nvSpPr>
          <p:cNvPr id="16" name="Zaoblený obdélník 23"/>
          <p:cNvSpPr/>
          <p:nvPr/>
        </p:nvSpPr>
        <p:spPr bwMode="auto">
          <a:xfrm>
            <a:off x="9318638" y="4037395"/>
            <a:ext cx="4571471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Arial" charset="0"/>
              </a:rPr>
              <a:t>finite elements</a:t>
            </a:r>
            <a:endParaRPr lang="cs-CZ" sz="4000"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6216" y="10829219"/>
            <a:ext cx="109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</a:rPr>
              <a:t>nm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75087" y="10823475"/>
            <a:ext cx="109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2854" y="10814968"/>
            <a:ext cx="118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sym typeface="Symbol" panose="05050102010706020507" pitchFamily="18" charset="2"/>
              </a:rPr>
              <a:t>m</a:t>
            </a:r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18933" y="10825936"/>
            <a:ext cx="118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48826" y="6662574"/>
            <a:ext cx="7235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chemeClr val="bg1"/>
                </a:solidFill>
              </a:rPr>
              <a:t>physics</a:t>
            </a:r>
            <a:r>
              <a:rPr lang="cs-CZ" sz="2200" b="1" dirty="0">
                <a:solidFill>
                  <a:schemeClr val="bg1"/>
                </a:solidFill>
              </a:rPr>
              <a:t> – </a:t>
            </a:r>
            <a:r>
              <a:rPr lang="cs-CZ" sz="2200" b="1" dirty="0" err="1">
                <a:solidFill>
                  <a:schemeClr val="bg1"/>
                </a:solidFill>
              </a:rPr>
              <a:t>chemistry</a:t>
            </a:r>
            <a:r>
              <a:rPr lang="cs-CZ" sz="2200" b="1" dirty="0">
                <a:solidFill>
                  <a:schemeClr val="bg1"/>
                </a:solidFill>
              </a:rPr>
              <a:t> – mat. science – </a:t>
            </a:r>
            <a:r>
              <a:rPr lang="cs-CZ" sz="2200" b="1" dirty="0" err="1">
                <a:solidFill>
                  <a:schemeClr val="bg1"/>
                </a:solidFill>
              </a:rPr>
              <a:t>engineering</a:t>
            </a:r>
            <a:endParaRPr lang="cs-CZ" sz="2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329" y="8576951"/>
            <a:ext cx="2317066" cy="2170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006482-B80C-0D4E-9D6C-8D4E9384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59" y="2965417"/>
            <a:ext cx="3595800" cy="27068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0E9031-A45A-5544-9307-C20BA6756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3469" y="6759444"/>
            <a:ext cx="3682226" cy="2022070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5" y="687479"/>
            <a:ext cx="21861705" cy="1107996"/>
          </a:xfrm>
        </p:spPr>
        <p:txBody>
          <a:bodyPr/>
          <a:lstStyle/>
          <a:p>
            <a:r>
              <a:rPr lang="en-US" sz="7200" dirty="0"/>
              <a:t>Multiscale modeling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39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85" y="927544"/>
            <a:ext cx="22390183" cy="1107996"/>
          </a:xfrm>
        </p:spPr>
        <p:txBody>
          <a:bodyPr/>
          <a:lstStyle/>
          <a:p>
            <a:pPr algn="ctr"/>
            <a:r>
              <a:rPr lang="en-US" sz="7200" dirty="0"/>
              <a:t>Reactions from audience of experimentalists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0EC2F9-B982-47A4-96BF-DE0FF3BB6CBB}"/>
              </a:ext>
            </a:extLst>
          </p:cNvPr>
          <p:cNvSpPr/>
          <p:nvPr/>
        </p:nvSpPr>
        <p:spPr>
          <a:xfrm>
            <a:off x="764285" y="3719592"/>
            <a:ext cx="22852251" cy="2464231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I believe in DFT calculations but I do not believe in DFT models.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D3A63F-577A-4B32-9165-3FD05BA53BB9}"/>
              </a:ext>
            </a:extLst>
          </p:cNvPr>
          <p:cNvSpPr/>
          <p:nvPr/>
        </p:nvSpPr>
        <p:spPr>
          <a:xfrm>
            <a:off x="764285" y="8197016"/>
            <a:ext cx="22852251" cy="2464231"/>
          </a:xfrm>
          <a:prstGeom prst="roundRect">
            <a:avLst/>
          </a:prstGeom>
          <a:effectLst>
            <a:innerShdw blurRad="114300">
              <a:prstClr val="black"/>
            </a:innerShdw>
            <a:softEdge rad="317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MD potentials can reflects behavior they were tested for.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3305C6-97D8-40BC-B9AE-A656DEDB0B05}"/>
              </a:ext>
            </a:extLst>
          </p:cNvPr>
          <p:cNvSpPr/>
          <p:nvPr/>
        </p:nvSpPr>
        <p:spPr>
          <a:xfrm>
            <a:off x="7272131" y="10397775"/>
            <a:ext cx="9836557" cy="1840128"/>
          </a:xfrm>
          <a:prstGeom prst="roundRect">
            <a:avLst/>
          </a:prstGeom>
          <a:effectLst>
            <a:innerShdw blurRad="114300">
              <a:prstClr val="black"/>
            </a:innerShdw>
            <a:softEdge rad="317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Precision must be improved!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8864BA-A5E3-4504-B61D-6C2A8F509576}"/>
              </a:ext>
            </a:extLst>
          </p:cNvPr>
          <p:cNvSpPr/>
          <p:nvPr/>
        </p:nvSpPr>
        <p:spPr>
          <a:xfrm>
            <a:off x="6390889" y="5888760"/>
            <a:ext cx="11136974" cy="1979115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We need quantum computers!</a:t>
            </a:r>
          </a:p>
        </p:txBody>
      </p:sp>
    </p:spTree>
    <p:extLst>
      <p:ext uri="{BB962C8B-B14F-4D97-AF65-F5344CB8AC3E}">
        <p14:creationId xmlns:p14="http://schemas.microsoft.com/office/powerpoint/2010/main" val="20232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85" y="927544"/>
            <a:ext cx="22390183" cy="1107996"/>
          </a:xfrm>
        </p:spPr>
        <p:txBody>
          <a:bodyPr/>
          <a:lstStyle/>
          <a:p>
            <a:pPr algn="ctr"/>
            <a:r>
              <a:rPr lang="cs-CZ" sz="7200" dirty="0"/>
              <a:t>Comparison MD with DFT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B00D5-02B0-47DE-8C56-318D54E2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58" y="3033280"/>
            <a:ext cx="13345205" cy="8308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012C7D-1715-40BC-8C29-3D00278A9DF0}"/>
              </a:ext>
            </a:extLst>
          </p:cNvPr>
          <p:cNvSpPr txBox="1"/>
          <p:nvPr/>
        </p:nvSpPr>
        <p:spPr>
          <a:xfrm>
            <a:off x="1814128" y="3401777"/>
            <a:ext cx="64008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The authors have to read paper describing the </a:t>
            </a:r>
            <a:r>
              <a:rPr lang="en-US" sz="54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Tersoff</a:t>
            </a:r>
            <a:r>
              <a:rPr lang="en-US" sz="54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potential again because is not able to reproduce interaction in their simulations.</a:t>
            </a:r>
          </a:p>
        </p:txBody>
      </p:sp>
    </p:spTree>
    <p:extLst>
      <p:ext uri="{BB962C8B-B14F-4D97-AF65-F5344CB8AC3E}">
        <p14:creationId xmlns:p14="http://schemas.microsoft.com/office/powerpoint/2010/main" val="3751732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8B206A38-46C1-3945-90FD-68F930CE675D}"/>
              </a:ext>
            </a:extLst>
          </p:cNvPr>
          <p:cNvGrpSpPr>
            <a:grpSpLocks noChangeAspect="1"/>
          </p:cNvGrpSpPr>
          <p:nvPr/>
        </p:nvGrpSpPr>
        <p:grpSpPr>
          <a:xfrm>
            <a:off x="15580854" y="10175852"/>
            <a:ext cx="2506637" cy="2388743"/>
            <a:chOff x="2601905" y="2579401"/>
            <a:chExt cx="1178007" cy="112260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FF3B2C-A292-5546-8FD2-830BE957EF69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412B30-4C35-2042-BB08-8A9F053FCC8B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699151-38EE-1F41-9E9A-E4649BC02777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309C75A-48A5-CD4A-989A-85B945831325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6459EEB-E000-7D41-844C-9E1AA38A3C3A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71ABD1-70FC-F641-A351-88EC5C8BDC7D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C23CDF6-D0F3-E944-9F4C-C89CA624E7C3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9186A9D-2824-9F4B-9CD0-3BF24814A4DF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BA6DA8-EC2F-0643-8568-F2E493E79326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952EE3-6274-074F-8B0E-DED4D21D1362}"/>
              </a:ext>
            </a:extLst>
          </p:cNvPr>
          <p:cNvGrpSpPr>
            <a:grpSpLocks noChangeAspect="1"/>
          </p:cNvGrpSpPr>
          <p:nvPr/>
        </p:nvGrpSpPr>
        <p:grpSpPr>
          <a:xfrm>
            <a:off x="5936028" y="10434701"/>
            <a:ext cx="2904321" cy="1778307"/>
            <a:chOff x="4096417" y="2463675"/>
            <a:chExt cx="1771727" cy="108482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0C3F796-C8F0-0D41-A554-3BD8BAF3F58A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F6CE7BF-543B-1C43-824B-12A8329FCCD0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4DD1A2-1CE5-354F-89E9-0CA2AF98B1A8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D75AC22-6025-A143-9098-FE9ACC9B049F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04D1969-DDB9-094D-92AA-CBCB354AD6CF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7DEF32FB-B286-784D-A527-E6F0A4489E15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ittel 1">
            <a:extLst>
              <a:ext uri="{FF2B5EF4-FFF2-40B4-BE49-F238E27FC236}">
                <a16:creationId xmlns:a16="http://schemas.microsoft.com/office/drawing/2014/main" id="{CD5D9635-818D-49E1-AF1A-C8BFECE0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97" y="404932"/>
            <a:ext cx="22390183" cy="1107996"/>
          </a:xfrm>
        </p:spPr>
        <p:txBody>
          <a:bodyPr/>
          <a:lstStyle/>
          <a:p>
            <a:pPr algn="ctr"/>
            <a:r>
              <a:rPr lang="cs-CZ" sz="7200" dirty="0"/>
              <a:t>Comparison MD with DFT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697F1F-40BC-438E-8EE2-BF43BA6EC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635" y="2226869"/>
            <a:ext cx="16967554" cy="7528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2C3348B-0C5A-4786-9430-4B3875C97234}"/>
              </a:ext>
            </a:extLst>
          </p:cNvPr>
          <p:cNvSpPr txBox="1"/>
          <p:nvPr/>
        </p:nvSpPr>
        <p:spPr>
          <a:xfrm>
            <a:off x="2294679" y="12651768"/>
            <a:ext cx="19791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Kotoul M. et al.</a:t>
            </a:r>
            <a:r>
              <a:rPr lang="en-US" sz="2000" dirty="0"/>
              <a:t>, 2019: Ab Initio Aided Strain Gradient Elasticity Theory in Prediction of Nanocomponent Fracture. </a:t>
            </a:r>
            <a:r>
              <a:rPr lang="en-US" sz="2000" i="1" dirty="0"/>
              <a:t>MECHANICS OF MATERIALS</a:t>
            </a:r>
            <a:r>
              <a:rPr lang="en-US" sz="2000" dirty="0"/>
              <a:t> 136, p. 103074-1 - 10</a:t>
            </a:r>
          </a:p>
        </p:txBody>
      </p:sp>
    </p:spTree>
    <p:extLst>
      <p:ext uri="{BB962C8B-B14F-4D97-AF65-F5344CB8AC3E}">
        <p14:creationId xmlns:p14="http://schemas.microsoft.com/office/powerpoint/2010/main" val="8236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2D4A9-7482-40EA-8FE7-668FE3B4E168}"/>
              </a:ext>
            </a:extLst>
          </p:cNvPr>
          <p:cNvSpPr/>
          <p:nvPr/>
        </p:nvSpPr>
        <p:spPr>
          <a:xfrm>
            <a:off x="1892782" y="4169044"/>
            <a:ext cx="20595257" cy="4355024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7200" dirty="0"/>
              <a:t>How to get DFT precision into MD??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3688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" y="55991"/>
            <a:ext cx="23107973" cy="2215991"/>
          </a:xfrm>
        </p:spPr>
        <p:txBody>
          <a:bodyPr/>
          <a:lstStyle/>
          <a:p>
            <a:pPr algn="ctr"/>
            <a:r>
              <a:rPr lang="en-US" sz="7200" dirty="0"/>
              <a:t>If you don’t do it, you are a dead ship in the water!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5A6E0-D6C8-4F24-8A36-944C36CC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315" y="2741798"/>
            <a:ext cx="14509297" cy="9191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E09A9-0A3A-41AF-B26F-1653DC798952}"/>
              </a:ext>
            </a:extLst>
          </p:cNvPr>
          <p:cNvSpPr txBox="1"/>
          <p:nvPr/>
        </p:nvSpPr>
        <p:spPr>
          <a:xfrm>
            <a:off x="844213" y="10179566"/>
            <a:ext cx="8028122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Webinar available at:</a:t>
            </a:r>
          </a:p>
          <a:p>
            <a:r>
              <a:rPr lang="en-US" dirty="0"/>
              <a:t>https://www.materialsdesign.com/</a:t>
            </a:r>
            <a:br>
              <a:rPr lang="en-US" dirty="0"/>
            </a:br>
            <a:r>
              <a:rPr lang="en-US" dirty="0"/>
              <a:t>webinars/recorded/ugm-2021-kresse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08729-C463-430B-9E62-A0B1B0E8A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10" y="2992952"/>
            <a:ext cx="7183883" cy="51293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8F801B-5643-432E-AC6E-9B7BE360C1CA}"/>
              </a:ext>
            </a:extLst>
          </p:cNvPr>
          <p:cNvSpPr/>
          <p:nvPr/>
        </p:nvSpPr>
        <p:spPr>
          <a:xfrm>
            <a:off x="10073899" y="8539567"/>
            <a:ext cx="10151389" cy="75941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9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343AAC-895F-4753-93D3-61DDD52D3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321" y="1711447"/>
            <a:ext cx="17960893" cy="102915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674" y="362015"/>
            <a:ext cx="11560185" cy="1107996"/>
          </a:xfrm>
        </p:spPr>
        <p:txBody>
          <a:bodyPr/>
          <a:lstStyle/>
          <a:p>
            <a:r>
              <a:rPr lang="en-US" sz="7200" dirty="0"/>
              <a:t>Why LAMMPS and MLFF?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69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2A3AC95-6F7B-4454-887E-A7005226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717" y="3540422"/>
            <a:ext cx="6401600" cy="8535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35" y="392350"/>
            <a:ext cx="21861705" cy="1107996"/>
          </a:xfrm>
        </p:spPr>
        <p:txBody>
          <a:bodyPr/>
          <a:lstStyle/>
          <a:p>
            <a:r>
              <a:rPr lang="en-US" sz="7200" dirty="0"/>
              <a:t>Trondheim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BF14A-89E9-406A-8B60-B6E21376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74" y="2045563"/>
            <a:ext cx="9525000" cy="5356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6D2EE5-C29C-4504-84E6-1011DE968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6651" y="7402423"/>
            <a:ext cx="9525000" cy="5356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3FDCF8-A0DF-44A6-9468-015F2DAD6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6651" y="1500346"/>
            <a:ext cx="9525000" cy="5356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923F61-10B3-46A5-A54B-B2E1C4EC9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115" y="7652511"/>
            <a:ext cx="7291393" cy="4861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273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2C3348B-0C5A-4786-9430-4B3875C97234}"/>
              </a:ext>
            </a:extLst>
          </p:cNvPr>
          <p:cNvSpPr txBox="1"/>
          <p:nvPr/>
        </p:nvSpPr>
        <p:spPr>
          <a:xfrm>
            <a:off x="2294679" y="12651768"/>
            <a:ext cx="19791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Kotoul M. et al.</a:t>
            </a:r>
            <a:r>
              <a:rPr lang="en-US" sz="2000" dirty="0"/>
              <a:t>, 2019: Ab Initio Aided Strain Gradient Elasticity Theory in Prediction of Nanocomponent Fracture. </a:t>
            </a:r>
            <a:r>
              <a:rPr lang="en-US" sz="2000" i="1" dirty="0"/>
              <a:t>MECHANICS OF MATERIALS</a:t>
            </a:r>
            <a:r>
              <a:rPr lang="en-US" sz="2000" dirty="0"/>
              <a:t> 136, p. 103074-1 - 10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2D4A9-7482-40EA-8FE7-668FE3B4E168}"/>
              </a:ext>
            </a:extLst>
          </p:cNvPr>
          <p:cNvSpPr/>
          <p:nvPr/>
        </p:nvSpPr>
        <p:spPr>
          <a:xfrm>
            <a:off x="1892782" y="4169044"/>
            <a:ext cx="20595257" cy="4355024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7200" dirty="0"/>
              <a:t>Comparison MD and DFT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086133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simulations and molecular dynamics</a:t>
            </a:r>
            <a:endParaRPr lang="cs-CZ" sz="5599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968219"/>
              </p:ext>
            </p:extLst>
          </p:nvPr>
        </p:nvGraphicFramePr>
        <p:xfrm>
          <a:off x="769690" y="1734598"/>
          <a:ext cx="22862820" cy="780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5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80259">
                <a:tc>
                  <a:txBody>
                    <a:bodyPr/>
                    <a:lstStyle/>
                    <a:p>
                      <a:pPr algn="ctr"/>
                      <a:r>
                        <a:rPr lang="en-US" sz="7200" noProof="0" dirty="0"/>
                        <a:t>molecular</a:t>
                      </a:r>
                      <a:r>
                        <a:rPr lang="en-US" sz="7200" baseline="0" noProof="0" dirty="0"/>
                        <a:t> dynamics</a:t>
                      </a:r>
                      <a:endParaRPr lang="en-US" sz="7200" noProof="0" dirty="0"/>
                    </a:p>
                  </a:txBody>
                  <a:tcPr marL="182859" marR="182859" marT="91429" marB="91429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noProof="0" dirty="0"/>
                        <a:t>ab</a:t>
                      </a:r>
                      <a:r>
                        <a:rPr lang="en-US" sz="7200" baseline="0" noProof="0" dirty="0"/>
                        <a:t> initio</a:t>
                      </a:r>
                      <a:endParaRPr lang="en-US" sz="7200" noProof="0" dirty="0"/>
                    </a:p>
                  </a:txBody>
                  <a:tcPr marL="182859" marR="182859" marT="91429" marB="91429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r>
                        <a:rPr lang="en-US" sz="3200" noProof="0">
                          <a:solidFill>
                            <a:srgbClr val="002060"/>
                          </a:solidFill>
                        </a:rPr>
                        <a:t>easy – based on Newton mechanics</a:t>
                      </a: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noProof="0">
                          <a:solidFill>
                            <a:srgbClr val="002060"/>
                          </a:solidFill>
                        </a:rPr>
                        <a:t>results from Quantum Mechanics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77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noProof="0">
                          <a:solidFill>
                            <a:srgbClr val="002060"/>
                          </a:solidFill>
                        </a:rPr>
                        <a:t>simulations of large scale system with planar defects, temperature</a:t>
                      </a: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noProof="0">
                          <a:solidFill>
                            <a:srgbClr val="002060"/>
                          </a:solidFill>
                        </a:rPr>
                        <a:t>magnetic, optical, electrical, etc. characteristics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noProof="0">
                          <a:solidFill>
                            <a:srgbClr val="002060"/>
                          </a:solidFill>
                        </a:rPr>
                        <a:t>fast</a:t>
                      </a: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noProof="0">
                          <a:solidFill>
                            <a:srgbClr val="002060"/>
                          </a:solidFill>
                        </a:rPr>
                        <a:t>accuracy, no input data</a:t>
                      </a:r>
                      <a:r>
                        <a:rPr lang="en-US" sz="3200" baseline="0" noProof="0">
                          <a:solidFill>
                            <a:srgbClr val="002060"/>
                          </a:solidFill>
                        </a:rPr>
                        <a:t> needed</a:t>
                      </a:r>
                      <a:endParaRPr lang="en-US" sz="3200" noProof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noProof="0">
                          <a:solidFill>
                            <a:srgbClr val="C00000"/>
                          </a:solidFill>
                        </a:rPr>
                        <a:t>potentials</a:t>
                      </a:r>
                      <a:r>
                        <a:rPr lang="en-US" sz="3200" baseline="0" noProof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noProof="0">
                          <a:solidFill>
                            <a:srgbClr val="C00000"/>
                          </a:solidFill>
                        </a:rPr>
                        <a:t>require</a:t>
                      </a:r>
                      <a:r>
                        <a:rPr lang="en-US" sz="3200" baseline="0" noProof="0">
                          <a:solidFill>
                            <a:srgbClr val="C00000"/>
                          </a:solidFill>
                        </a:rPr>
                        <a:t> calibration</a:t>
                      </a:r>
                      <a:endParaRPr lang="en-US" sz="3200" noProof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noProof="0">
                          <a:solidFill>
                            <a:srgbClr val="C00000"/>
                          </a:solidFill>
                        </a:rPr>
                        <a:t>no temperature – </a:t>
                      </a:r>
                      <a:r>
                        <a:rPr lang="en-US" sz="2800" noProof="0">
                          <a:solidFill>
                            <a:srgbClr val="C00000"/>
                          </a:solidFill>
                        </a:rPr>
                        <a:t>simul. at</a:t>
                      </a:r>
                      <a:r>
                        <a:rPr lang="en-US" sz="3600" noProof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800" noProof="0">
                          <a:solidFill>
                            <a:srgbClr val="C00000"/>
                          </a:solidFill>
                        </a:rPr>
                        <a:t>absolute zero temp.</a:t>
                      </a:r>
                      <a:endParaRPr lang="en-US" sz="2800" noProof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noProof="0">
                          <a:solidFill>
                            <a:srgbClr val="C00000"/>
                          </a:solidFill>
                        </a:rPr>
                        <a:t>potentials for all interaction – Ni-Ni, Ni-Ti, etc.</a:t>
                      </a:r>
                      <a:endParaRPr lang="en-US" sz="3200" noProof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noProof="0">
                          <a:solidFill>
                            <a:srgbClr val="C00000"/>
                          </a:solidFill>
                        </a:rPr>
                        <a:t>limited to small systems </a:t>
                      </a:r>
                      <a:r>
                        <a:rPr lang="en-US" sz="2400" noProof="0">
                          <a:solidFill>
                            <a:srgbClr val="C00000"/>
                          </a:solidFill>
                        </a:rPr>
                        <a:t>(approx. 100-1000 atoms)</a:t>
                      </a:r>
                      <a:endParaRPr lang="en-US" sz="3200" noProof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endParaRPr lang="en-US" sz="3200" noProof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noProof="0"/>
                        <a:t>standard DFT no vdW but</a:t>
                      </a:r>
                      <a:r>
                        <a:rPr lang="en-US" sz="3200" baseline="0" noProof="0"/>
                        <a:t> has been impl.</a:t>
                      </a:r>
                      <a:endParaRPr lang="en-US" sz="3200" noProof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requires HPC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H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igh </a:t>
                      </a: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erformance </a:t>
                      </a: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omputing)</a:t>
                      </a:r>
                      <a:endParaRPr lang="en-US" sz="3200" noProof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noProof="0" dirty="0">
                          <a:solidFill>
                            <a:srgbClr val="C00000"/>
                          </a:solidFill>
                        </a:rPr>
                        <a:t>requires HPC </a:t>
                      </a:r>
                      <a:r>
                        <a:rPr lang="en-US" sz="2400" noProof="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2400" b="1" noProof="0" dirty="0">
                          <a:solidFill>
                            <a:srgbClr val="C00000"/>
                          </a:solidFill>
                        </a:rPr>
                        <a:t>H</a:t>
                      </a:r>
                      <a:r>
                        <a:rPr lang="en-US" sz="2400" noProof="0" dirty="0">
                          <a:solidFill>
                            <a:srgbClr val="C00000"/>
                          </a:solidFill>
                        </a:rPr>
                        <a:t>igh </a:t>
                      </a:r>
                      <a:r>
                        <a:rPr lang="en-US" sz="2400" b="1" noProof="0" dirty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en-US" sz="2400" noProof="0" dirty="0">
                          <a:solidFill>
                            <a:srgbClr val="C00000"/>
                          </a:solidFill>
                        </a:rPr>
                        <a:t>erformance </a:t>
                      </a:r>
                      <a:r>
                        <a:rPr lang="en-US" sz="2400" b="1" noProof="0" dirty="0">
                          <a:solidFill>
                            <a:srgbClr val="C00000"/>
                          </a:solidFill>
                        </a:rPr>
                        <a:t>C</a:t>
                      </a:r>
                      <a:r>
                        <a:rPr lang="en-US" sz="2400" noProof="0" dirty="0">
                          <a:solidFill>
                            <a:srgbClr val="C00000"/>
                          </a:solidFill>
                        </a:rPr>
                        <a:t>omputing)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52439" y="12228432"/>
            <a:ext cx="17319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Ab initio is very often used for calibration of MD potentials.</a:t>
            </a:r>
            <a:endParaRPr lang="nb-NO" sz="4000" dirty="0">
              <a:solidFill>
                <a:srgbClr val="00206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206A38-46C1-3945-90FD-68F930CE675D}"/>
              </a:ext>
            </a:extLst>
          </p:cNvPr>
          <p:cNvGrpSpPr>
            <a:grpSpLocks noChangeAspect="1"/>
          </p:cNvGrpSpPr>
          <p:nvPr/>
        </p:nvGrpSpPr>
        <p:grpSpPr>
          <a:xfrm>
            <a:off x="16867213" y="9788620"/>
            <a:ext cx="2506637" cy="2388743"/>
            <a:chOff x="2601905" y="2579401"/>
            <a:chExt cx="1178007" cy="112260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FF3B2C-A292-5546-8FD2-830BE957EF69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412B30-4C35-2042-BB08-8A9F053FCC8B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699151-38EE-1F41-9E9A-E4649BC02777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309C75A-48A5-CD4A-989A-85B945831325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6459EEB-E000-7D41-844C-9E1AA38A3C3A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71ABD1-70FC-F641-A351-88EC5C8BDC7D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C23CDF6-D0F3-E944-9F4C-C89CA624E7C3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9186A9D-2824-9F4B-9CD0-3BF24814A4DF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BA6DA8-EC2F-0643-8568-F2E493E79326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952EE3-6274-074F-8B0E-DED4D21D1362}"/>
              </a:ext>
            </a:extLst>
          </p:cNvPr>
          <p:cNvGrpSpPr>
            <a:grpSpLocks noChangeAspect="1"/>
          </p:cNvGrpSpPr>
          <p:nvPr/>
        </p:nvGrpSpPr>
        <p:grpSpPr>
          <a:xfrm>
            <a:off x="4014239" y="10037969"/>
            <a:ext cx="2904321" cy="1778307"/>
            <a:chOff x="4096417" y="2463675"/>
            <a:chExt cx="1771727" cy="108482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0C3F796-C8F0-0D41-A554-3BD8BAF3F58A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F6CE7BF-543B-1C43-824B-12A8329FCCD0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4DD1A2-1CE5-354F-89E9-0CA2AF98B1A8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D75AC22-6025-A143-9098-FE9ACC9B049F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04D1969-DDB9-094D-92AA-CBCB354AD6CF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7DEF32FB-B286-784D-A527-E6F0A4489E15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87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rved Left Arrow 20"/>
          <p:cNvSpPr/>
          <p:nvPr/>
        </p:nvSpPr>
        <p:spPr>
          <a:xfrm rot="10800000">
            <a:off x="6482151" y="1789244"/>
            <a:ext cx="4481314" cy="10696097"/>
          </a:xfrm>
          <a:prstGeom prst="curvedLeftArrow">
            <a:avLst>
              <a:gd name="adj1" fmla="val 25000"/>
              <a:gd name="adj2" fmla="val 30015"/>
              <a:gd name="adj3" fmla="val 25000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7197">
              <a:solidFill>
                <a:schemeClr val="tx1"/>
              </a:solidFill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10921524" y="1789245"/>
            <a:ext cx="6521965" cy="1188582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/>
              <a:t>Initial</a:t>
            </a:r>
            <a:r>
              <a:rPr lang="cs-CZ" sz="3200" dirty="0"/>
              <a:t> </a:t>
            </a:r>
            <a:r>
              <a:rPr lang="cs-CZ" sz="3200" dirty="0" err="1"/>
              <a:t>Guess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b="1" dirty="0">
                <a:sym typeface="Symbol" panose="05050102010706020507" pitchFamily="18" charset="2"/>
              </a:rPr>
              <a:t></a:t>
            </a:r>
            <a:r>
              <a:rPr lang="cs-CZ" sz="3200" b="1" dirty="0"/>
              <a:t> (r)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8848252" y="3939296"/>
            <a:ext cx="10404432" cy="1715065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cs-CZ" sz="4000" dirty="0" err="1">
                <a:solidFill>
                  <a:schemeClr val="tx1"/>
                </a:solidFill>
              </a:rPr>
              <a:t>Calculate</a:t>
            </a:r>
            <a:r>
              <a:rPr lang="cs-CZ" sz="4000" dirty="0">
                <a:solidFill>
                  <a:schemeClr val="tx1"/>
                </a:solidFill>
              </a:rPr>
              <a:t> </a:t>
            </a:r>
            <a:r>
              <a:rPr lang="cs-CZ" sz="4000" dirty="0" err="1">
                <a:solidFill>
                  <a:schemeClr val="tx1"/>
                </a:solidFill>
              </a:rPr>
              <a:t>efective</a:t>
            </a:r>
            <a:r>
              <a:rPr lang="cs-CZ" sz="4000" dirty="0">
                <a:solidFill>
                  <a:schemeClr val="tx1"/>
                </a:solidFill>
              </a:rPr>
              <a:t> </a:t>
            </a:r>
            <a:r>
              <a:rPr lang="cs-CZ" sz="4000" dirty="0" err="1">
                <a:solidFill>
                  <a:schemeClr val="tx1"/>
                </a:solidFill>
              </a:rPr>
              <a:t>potential</a:t>
            </a:r>
            <a:endParaRPr lang="cs-CZ" sz="4000" dirty="0">
              <a:solidFill>
                <a:schemeClr val="tx1"/>
              </a:solidFill>
            </a:endParaRPr>
          </a:p>
          <a:p>
            <a:pPr algn="ctr"/>
            <a:endParaRPr lang="cs-CZ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097091" y="4468554"/>
                <a:ext cx="10140354" cy="1384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</a:rPr>
                            <m:t>𝑒𝑓𝑓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</a:rPr>
                            <m:t>𝑒𝑥𝑡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  <a:sym typeface="Symbol"/>
                                </a:rPr>
                                <m:t>(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/>
                                      <a:sym typeface="Symbol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/>
                                      <a:sym typeface="Symbol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3200" i="1">
                                  <a:latin typeface="Cambria Math"/>
                                  <a:sym typeface="Symbol"/>
                                </a:rPr>
                                <m:t>)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sz="3200" i="1"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𝑥𝑐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/>
                                  <a:sym typeface="Symbol"/>
                                </a:rPr>
                                <m:t>(</m:t>
                              </m:r>
                              <m:r>
                                <a:rPr lang="en-US" sz="3200" i="1">
                                  <a:latin typeface="Cambria Math"/>
                                  <a:sym typeface="Symbol"/>
                                </a:rPr>
                                <m:t>𝑟</m:t>
                              </m:r>
                              <m:r>
                                <a:rPr lang="en-US" sz="3200" i="1">
                                  <a:latin typeface="Cambria Math"/>
                                  <a:sym typeface="Symbol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nb-NO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091" y="4468554"/>
                <a:ext cx="10140354" cy="13840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lowchart: Alternate Process 6"/>
          <p:cNvSpPr/>
          <p:nvPr/>
        </p:nvSpPr>
        <p:spPr>
          <a:xfrm>
            <a:off x="9725322" y="6256440"/>
            <a:ext cx="8802673" cy="1954194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cs-CZ" sz="4000" dirty="0" err="1">
                <a:solidFill>
                  <a:schemeClr val="tx1"/>
                </a:solidFill>
              </a:rPr>
              <a:t>Solve</a:t>
            </a:r>
            <a:r>
              <a:rPr lang="cs-CZ" sz="4000" dirty="0">
                <a:solidFill>
                  <a:schemeClr val="tx1"/>
                </a:solidFill>
              </a:rPr>
              <a:t> </a:t>
            </a:r>
            <a:r>
              <a:rPr lang="cs-CZ" sz="4000" dirty="0" err="1">
                <a:solidFill>
                  <a:schemeClr val="tx1"/>
                </a:solidFill>
              </a:rPr>
              <a:t>Kohn-Sham</a:t>
            </a:r>
            <a:r>
              <a:rPr lang="cs-CZ" sz="4000" dirty="0">
                <a:solidFill>
                  <a:schemeClr val="tx1"/>
                </a:solidFill>
              </a:rPr>
              <a:t> </a:t>
            </a:r>
            <a:r>
              <a:rPr lang="cs-CZ" sz="4000" dirty="0" err="1">
                <a:solidFill>
                  <a:schemeClr val="tx1"/>
                </a:solidFill>
              </a:rPr>
              <a:t>Equations</a:t>
            </a:r>
            <a:endParaRPr lang="cs-CZ" sz="4000" dirty="0">
              <a:solidFill>
                <a:schemeClr val="tx1"/>
              </a:solidFill>
            </a:endParaRPr>
          </a:p>
          <a:p>
            <a:pPr algn="ctr"/>
            <a:endParaRPr lang="cs-CZ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83338" y="6914915"/>
                <a:ext cx="6155381" cy="1203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ħ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3200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(</m:t>
                          </m:r>
                          <m:r>
                            <a:rPr lang="en-US" sz="3200" b="1" i="1">
                              <a:latin typeface="Cambria Math"/>
                            </a:rPr>
                            <m:t>𝒓</m:t>
                          </m:r>
                          <m:r>
                            <a:rPr lang="en-US" sz="3200" i="1">
                              <a:latin typeface="Cambria Math"/>
                            </a:rPr>
                            <m:t>)</m:t>
                          </m:r>
                        </m:e>
                      </m:d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  <a:sym typeface="Symbol"/>
                            </a:rPr>
                            <m:t>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lang="en-US" sz="32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  <a:sym typeface="Symbol"/>
                            </a:rPr>
                            <m:t>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  <a:sym typeface="Symbol"/>
                            </a:rPr>
                            <m:t>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nb-NO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3338" y="6914915"/>
                <a:ext cx="6155381" cy="1203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owchart: Alternate Process 10"/>
          <p:cNvSpPr/>
          <p:nvPr/>
        </p:nvSpPr>
        <p:spPr>
          <a:xfrm>
            <a:off x="8153270" y="8793881"/>
            <a:ext cx="11794395" cy="1843445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cs-CZ" sz="4000" dirty="0" err="1">
                <a:solidFill>
                  <a:schemeClr val="tx1"/>
                </a:solidFill>
              </a:rPr>
              <a:t>Evaluate</a:t>
            </a:r>
            <a:r>
              <a:rPr lang="cs-CZ" sz="4000" dirty="0">
                <a:solidFill>
                  <a:schemeClr val="tx1"/>
                </a:solidFill>
              </a:rPr>
              <a:t> </a:t>
            </a:r>
            <a:r>
              <a:rPr lang="cs-CZ" sz="4000" dirty="0" err="1">
                <a:solidFill>
                  <a:schemeClr val="tx1"/>
                </a:solidFill>
              </a:rPr>
              <a:t>the</a:t>
            </a:r>
            <a:r>
              <a:rPr lang="cs-CZ" sz="4000" dirty="0">
                <a:solidFill>
                  <a:schemeClr val="tx1"/>
                </a:solidFill>
              </a:rPr>
              <a:t> </a:t>
            </a:r>
            <a:r>
              <a:rPr lang="cs-CZ" sz="4000" dirty="0" err="1">
                <a:solidFill>
                  <a:schemeClr val="tx1"/>
                </a:solidFill>
              </a:rPr>
              <a:t>ellectron</a:t>
            </a:r>
            <a:r>
              <a:rPr lang="cs-CZ" sz="4000" dirty="0">
                <a:solidFill>
                  <a:schemeClr val="tx1"/>
                </a:solidFill>
              </a:rPr>
              <a:t> </a:t>
            </a:r>
            <a:r>
              <a:rPr lang="cs-CZ" sz="4000" dirty="0" err="1">
                <a:solidFill>
                  <a:schemeClr val="tx1"/>
                </a:solidFill>
              </a:rPr>
              <a:t>density</a:t>
            </a:r>
            <a:r>
              <a:rPr lang="cs-CZ" sz="4000" dirty="0">
                <a:solidFill>
                  <a:schemeClr val="tx1"/>
                </a:solidFill>
              </a:rPr>
              <a:t> &amp; </a:t>
            </a:r>
            <a:r>
              <a:rPr lang="cs-CZ" sz="4000" dirty="0" err="1">
                <a:solidFill>
                  <a:schemeClr val="tx1"/>
                </a:solidFill>
              </a:rPr>
              <a:t>total</a:t>
            </a:r>
            <a:r>
              <a:rPr lang="cs-CZ" sz="4000" dirty="0">
                <a:solidFill>
                  <a:schemeClr val="tx1"/>
                </a:solidFill>
              </a:rPr>
              <a:t> </a:t>
            </a:r>
            <a:r>
              <a:rPr lang="cs-CZ" sz="4000" dirty="0" err="1">
                <a:solidFill>
                  <a:schemeClr val="tx1"/>
                </a:solidFill>
              </a:rPr>
              <a:t>energy</a:t>
            </a:r>
            <a:endParaRPr lang="cs-CZ" sz="4000" dirty="0">
              <a:solidFill>
                <a:schemeClr val="tx1"/>
              </a:solidFill>
            </a:endParaRPr>
          </a:p>
          <a:p>
            <a:pPr algn="ctr"/>
            <a:endParaRPr lang="cs-CZ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12330" y="9257879"/>
                <a:ext cx="11398643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𝜌</m:t>
                      </m:r>
                      <m:d>
                        <m:dPr>
                          <m:ctrlPr>
                            <a:rPr lang="cs-CZ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cs-CZ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𝑟</m:t>
                          </m:r>
                        </m:e>
                      </m:d>
                      <m:r>
                        <a:rPr lang="cs-CZ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cs-CZ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𝑖</m:t>
                          </m:r>
                        </m:sub>
                        <m:sup>
                          <m:r>
                            <a:rPr lang="cs-CZ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 </m:t>
                          </m:r>
                        </m:sup>
                        <m:e>
                          <m:sSup>
                            <m:sSupPr>
                              <m:ctrlP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cs-CZ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cs-CZ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cs-CZ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/>
                                    </a:rPr>
                                    <m:t>(</m:t>
                                  </m:r>
                                  <m:r>
                                    <a:rPr lang="cs-CZ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/>
                                    </a:rPr>
                                    <m:t>𝑟</m:t>
                                  </m:r>
                                  <m:r>
                                    <a:rPr lang="cs-CZ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  <m:t>2</m:t>
                              </m:r>
                            </m:sup>
                          </m:sSup>
                          <m:groupChr>
                            <m:groupChrPr>
                              <m:chr m:val="→"/>
                              <m:pos m:val="top"/>
                              <m:ctrlP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</m:ctrlPr>
                            </m:groupChrPr>
                            <m:e>
                              <m:r>
                                <m:rPr>
                                  <m:brk m:alnAt="1"/>
                                </m:rP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  <m:t> </m:t>
                              </m:r>
                            </m:e>
                          </m:groupChr>
                          <m:r>
                            <a:rPr lang="cs-CZ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 </m:t>
                          </m:r>
                          <m:sSub>
                            <m:sSubPr>
                              <m:ctrlP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  <m:t>𝑡𝑜𝑡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  <m:t>𝜚</m:t>
                              </m:r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  <m:t>(</m:t>
                              </m:r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  <m:t>𝑟</m:t>
                              </m:r>
                              <m:r>
                                <a:rPr lang="cs-CZ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cs-CZ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=..</m:t>
                      </m:r>
                    </m:oMath>
                  </m:oMathPara>
                </a14:m>
                <a:endParaRPr lang="nb-NO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330" y="9257879"/>
                <a:ext cx="11398643" cy="1287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owchart: Decision 12"/>
          <p:cNvSpPr/>
          <p:nvPr/>
        </p:nvSpPr>
        <p:spPr>
          <a:xfrm>
            <a:off x="11135790" y="11220571"/>
            <a:ext cx="5616020" cy="1264774"/>
          </a:xfrm>
          <a:prstGeom prst="flowChartDecis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/>
              <a:t>Converged</a:t>
            </a:r>
            <a:r>
              <a:rPr lang="cs-CZ" sz="3200" dirty="0"/>
              <a:t> ?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13303794" y="5810638"/>
            <a:ext cx="1280012" cy="35047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/>
          </a:p>
        </p:txBody>
      </p:sp>
      <p:sp>
        <p:nvSpPr>
          <p:cNvPr id="17" name="Down Arrow 16"/>
          <p:cNvSpPr/>
          <p:nvPr/>
        </p:nvSpPr>
        <p:spPr>
          <a:xfrm>
            <a:off x="13283450" y="8324151"/>
            <a:ext cx="1280012" cy="35047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/>
          </a:p>
        </p:txBody>
      </p:sp>
      <p:sp>
        <p:nvSpPr>
          <p:cNvPr id="18" name="Down Arrow 17"/>
          <p:cNvSpPr/>
          <p:nvPr/>
        </p:nvSpPr>
        <p:spPr>
          <a:xfrm>
            <a:off x="13283450" y="3103627"/>
            <a:ext cx="1280012" cy="74034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/>
          </a:p>
        </p:txBody>
      </p:sp>
      <p:sp>
        <p:nvSpPr>
          <p:cNvPr id="19" name="Down Arrow 18"/>
          <p:cNvSpPr/>
          <p:nvPr/>
        </p:nvSpPr>
        <p:spPr>
          <a:xfrm>
            <a:off x="13283450" y="10756575"/>
            <a:ext cx="1280012" cy="37017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/>
          </a:p>
        </p:txBody>
      </p:sp>
      <p:sp>
        <p:nvSpPr>
          <p:cNvPr id="22" name="TextBox 21"/>
          <p:cNvSpPr txBox="1"/>
          <p:nvPr/>
        </p:nvSpPr>
        <p:spPr>
          <a:xfrm>
            <a:off x="858663" y="4735359"/>
            <a:ext cx="4830049" cy="4522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197" dirty="0"/>
              <a:t>NOT YET?</a:t>
            </a:r>
          </a:p>
          <a:p>
            <a:r>
              <a:rPr lang="cs-CZ" sz="7197" dirty="0"/>
              <a:t>LETS DO</a:t>
            </a:r>
          </a:p>
          <a:p>
            <a:r>
              <a:rPr lang="cs-CZ" sz="7197" dirty="0"/>
              <a:t>ANOTHER</a:t>
            </a:r>
          </a:p>
          <a:p>
            <a:r>
              <a:rPr lang="cs-CZ" sz="7197" dirty="0"/>
              <a:t>STEP!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16912742" y="11443102"/>
            <a:ext cx="1539062" cy="81971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7197"/>
          </a:p>
        </p:txBody>
      </p:sp>
      <p:sp>
        <p:nvSpPr>
          <p:cNvPr id="24" name="Flowchart: Alternate Process 23"/>
          <p:cNvSpPr/>
          <p:nvPr/>
        </p:nvSpPr>
        <p:spPr>
          <a:xfrm>
            <a:off x="18579873" y="10865053"/>
            <a:ext cx="4791571" cy="1843445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OUTPUT QUANTITIES</a:t>
            </a:r>
          </a:p>
          <a:p>
            <a:pPr algn="ctr"/>
            <a:endParaRPr lang="cs-CZ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8764437" y="11652780"/>
                <a:ext cx="39853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𝜚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cs-CZ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r>
                          <a:rPr lang="cs-CZ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𝒓</m:t>
                        </m:r>
                      </m:e>
                    </m:d>
                    <m:r>
                      <a:rPr lang="cs-CZ" sz="3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, </m:t>
                    </m:r>
                    <m:sSub>
                      <m:sSubPr>
                        <m:ctrlPr>
                          <a:rPr lang="cs-CZ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𝐸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cs-CZ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cs-CZ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𝜚</m:t>
                            </m:r>
                          </m:e>
                          <m:sub>
                            <m:r>
                              <a:rPr lang="cs-CZ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cs-CZ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r>
                              <a:rPr lang="cs-CZ" sz="3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/>
                              </a:rPr>
                              <m:t>𝒓</m:t>
                            </m:r>
                          </m:e>
                        </m:d>
                      </m:e>
                    </m:d>
                  </m:oMath>
                </a14:m>
                <a:r>
                  <a:rPr lang="cs-CZ" sz="3200" dirty="0"/>
                  <a:t>,…..</a:t>
                </a:r>
                <a:endParaRPr lang="nb-NO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4437" y="11652780"/>
                <a:ext cx="3985357" cy="584775"/>
              </a:xfrm>
              <a:prstGeom prst="rect">
                <a:avLst/>
              </a:prstGeom>
              <a:blipFill>
                <a:blip r:embed="rId5"/>
                <a:stretch>
                  <a:fillRect t="-13684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2FED58CA-BCA1-4EF6-94A8-1B7CEEEEC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cs-CZ" sz="5599" dirty="0"/>
              <a:t>DFT self-consistent cycle</a:t>
            </a:r>
          </a:p>
        </p:txBody>
      </p:sp>
    </p:spTree>
    <p:extLst>
      <p:ext uri="{BB962C8B-B14F-4D97-AF65-F5344CB8AC3E}">
        <p14:creationId xmlns:p14="http://schemas.microsoft.com/office/powerpoint/2010/main" val="4167768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869" y="529377"/>
            <a:ext cx="16457295" cy="1723292"/>
          </a:xfrm>
        </p:spPr>
        <p:txBody>
          <a:bodyPr/>
          <a:lstStyle/>
          <a:p>
            <a:pPr algn="l"/>
            <a:r>
              <a:rPr lang="en-US" sz="5599" dirty="0"/>
              <a:t>Ab initio methods  (first principles)</a:t>
            </a:r>
            <a:br>
              <a:rPr lang="en-US" sz="5599" dirty="0"/>
            </a:b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774916" y="1835638"/>
            <a:ext cx="23154467" cy="1154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computational codes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VASP (Vienna Ab initio Simulation Package) – </a:t>
            </a:r>
            <a:r>
              <a:rPr lang="en-US" sz="3200" b="1" dirty="0">
                <a:solidFill>
                  <a:srgbClr val="FF0000"/>
                </a:solidFill>
              </a:rPr>
              <a:t>pseudopotentials</a:t>
            </a:r>
            <a:r>
              <a:rPr lang="en-US" sz="3200" dirty="0">
                <a:solidFill>
                  <a:srgbClr val="FF0000"/>
                </a:solidFill>
              </a:rPr>
              <a:t> (www.vasp.at)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commercial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the most used ab initio code in the world 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available pseudopotentials are very well tested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hybrid pseudopotentials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Abinit – </a:t>
            </a:r>
            <a:r>
              <a:rPr lang="en-US" sz="3200" b="1" dirty="0">
                <a:solidFill>
                  <a:srgbClr val="FF0000"/>
                </a:solidFill>
              </a:rPr>
              <a:t>pseudopotentials</a:t>
            </a:r>
            <a:r>
              <a:rPr lang="en-US" sz="3200" dirty="0">
                <a:solidFill>
                  <a:srgbClr val="FF0000"/>
                </a:solidFill>
              </a:rPr>
              <a:t> (www.abinit.org)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free under GNU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generation of pseudopotentials by users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some extra features than other codes (Linear Response Functions - direct calculation of phonon spectra, elastic constants, etc.)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very good parallelization (using multithread program run)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/>
              <a:t>Wien2k – </a:t>
            </a:r>
            <a:r>
              <a:rPr lang="cs-CZ" sz="3200" b="1" dirty="0" err="1"/>
              <a:t>all</a:t>
            </a:r>
            <a:r>
              <a:rPr lang="cs-CZ" sz="3200" b="1" dirty="0"/>
              <a:t> </a:t>
            </a:r>
            <a:r>
              <a:rPr lang="cs-CZ" sz="3200" b="1" dirty="0" err="1"/>
              <a:t>electron</a:t>
            </a:r>
            <a:r>
              <a:rPr lang="cs-CZ" sz="3200" b="1" dirty="0"/>
              <a:t> (no </a:t>
            </a:r>
            <a:r>
              <a:rPr lang="cs-CZ" sz="3200" b="1" dirty="0" err="1"/>
              <a:t>pseudopot</a:t>
            </a:r>
            <a:r>
              <a:rPr lang="cs-CZ" sz="3200" b="1" dirty="0"/>
              <a:t>.)</a:t>
            </a:r>
            <a:r>
              <a:rPr lang="en-US" sz="3200" dirty="0"/>
              <a:t> (www.wien2k.at)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commercial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cs-CZ" sz="2800" dirty="0" err="1"/>
              <a:t>computationally</a:t>
            </a:r>
            <a:r>
              <a:rPr lang="cs-CZ" sz="2800" dirty="0"/>
              <a:t> more </a:t>
            </a:r>
            <a:r>
              <a:rPr lang="cs-CZ" sz="2800" dirty="0" err="1"/>
              <a:t>demanding</a:t>
            </a:r>
            <a:r>
              <a:rPr lang="cs-CZ" sz="2800" dirty="0"/>
              <a:t> </a:t>
            </a:r>
            <a:r>
              <a:rPr lang="cs-CZ" sz="2800" dirty="0" err="1"/>
              <a:t>than</a:t>
            </a:r>
            <a:r>
              <a:rPr lang="cs-CZ" sz="2800" dirty="0"/>
              <a:t> </a:t>
            </a:r>
            <a:r>
              <a:rPr lang="en-US" sz="2800" dirty="0"/>
              <a:t>VASP or Abinit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good parallelization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no pseudopotential</a:t>
            </a:r>
            <a:r>
              <a:rPr lang="cs-CZ" sz="2800" dirty="0"/>
              <a:t> – </a:t>
            </a:r>
            <a:r>
              <a:rPr lang="cs-CZ" sz="2800" i="1" dirty="0" err="1"/>
              <a:t>all</a:t>
            </a:r>
            <a:r>
              <a:rPr lang="cs-CZ" sz="2800" i="1" dirty="0"/>
              <a:t> </a:t>
            </a:r>
            <a:r>
              <a:rPr lang="cs-CZ" sz="2800" i="1" dirty="0" err="1"/>
              <a:t>electron</a:t>
            </a:r>
            <a:r>
              <a:rPr lang="cs-CZ" sz="2800" i="1" dirty="0"/>
              <a:t> </a:t>
            </a:r>
            <a:r>
              <a:rPr lang="cs-CZ" sz="2800" i="1" dirty="0" err="1"/>
              <a:t>code</a:t>
            </a:r>
            <a:endParaRPr lang="en-US" sz="2800" i="1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pseudopotentials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2800" dirty="0"/>
              <a:t>PAW (Project</a:t>
            </a:r>
            <a:r>
              <a:rPr lang="cs-CZ" sz="2800" dirty="0" err="1"/>
              <a:t>or</a:t>
            </a:r>
            <a:r>
              <a:rPr lang="en-US" sz="2800" dirty="0"/>
              <a:t> Augmented Waves)</a:t>
            </a:r>
            <a:r>
              <a:rPr lang="cs-CZ" sz="2800" dirty="0"/>
              <a:t>, ultra-soft, </a:t>
            </a:r>
            <a:r>
              <a:rPr lang="cs-CZ" sz="2800" dirty="0" err="1"/>
              <a:t>norm-conserving</a:t>
            </a:r>
            <a:endParaRPr lang="en-US" sz="28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2800" dirty="0"/>
              <a:t>exchange – correlation energy: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LDA – Local Density Approximation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GGA BPE – Berdew Burke Ernzerhof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GGA PW – Perdew Wang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048" y="6671370"/>
            <a:ext cx="4444861" cy="127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599" y="3204455"/>
            <a:ext cx="3190269" cy="174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806" y="7115206"/>
            <a:ext cx="2361927" cy="264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305ACC-6F1C-46BC-863C-3D26B4F0FB81}"/>
              </a:ext>
            </a:extLst>
          </p:cNvPr>
          <p:cNvSpPr txBox="1"/>
          <p:nvPr/>
        </p:nvSpPr>
        <p:spPr>
          <a:xfrm>
            <a:off x="17265112" y="3558930"/>
            <a:ext cx="5689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MLFF capability!!!</a:t>
            </a:r>
          </a:p>
        </p:txBody>
      </p:sp>
    </p:spTree>
    <p:extLst>
      <p:ext uri="{BB962C8B-B14F-4D97-AF65-F5344CB8AC3E}">
        <p14:creationId xmlns:p14="http://schemas.microsoft.com/office/powerpoint/2010/main" val="2829253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869" y="9602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Vienna Ab initio Simulation Package</a:t>
            </a:r>
            <a:endParaRPr lang="cs-CZ" sz="5599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CCAECD-0DE5-4A98-B26D-C2F59439B3F0}"/>
              </a:ext>
            </a:extLst>
          </p:cNvPr>
          <p:cNvSpPr txBox="1">
            <a:spLocks/>
          </p:cNvSpPr>
          <p:nvPr/>
        </p:nvSpPr>
        <p:spPr>
          <a:xfrm>
            <a:off x="1836106" y="6845467"/>
            <a:ext cx="4713984" cy="8616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99" dirty="0"/>
              <a:t>www.vasp.at</a:t>
            </a:r>
            <a:endParaRPr lang="cs-CZ" sz="559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8D85B3-4C87-46D4-8BBB-85557924E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050" y="2728671"/>
            <a:ext cx="12609524" cy="9095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091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B0FB4733-17CC-4A70-B6B2-EFB25795311E}"/>
              </a:ext>
            </a:extLst>
          </p:cNvPr>
          <p:cNvSpPr txBox="1">
            <a:spLocks/>
          </p:cNvSpPr>
          <p:nvPr/>
        </p:nvSpPr>
        <p:spPr>
          <a:xfrm>
            <a:off x="5724121" y="2371181"/>
            <a:ext cx="11473197" cy="21236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dirty="0"/>
              <a:t>AIMD</a:t>
            </a:r>
            <a:endParaRPr lang="cs-CZ" sz="138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5FF5C8-6954-47A3-97CD-DAD548FFF46B}"/>
              </a:ext>
            </a:extLst>
          </p:cNvPr>
          <p:cNvGrpSpPr>
            <a:grpSpLocks noChangeAspect="1"/>
          </p:cNvGrpSpPr>
          <p:nvPr/>
        </p:nvGrpSpPr>
        <p:grpSpPr>
          <a:xfrm>
            <a:off x="13468990" y="6657670"/>
            <a:ext cx="2506637" cy="2388743"/>
            <a:chOff x="2601905" y="2579401"/>
            <a:chExt cx="1178007" cy="112260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47884F-5567-4A88-9114-0FFD3C42897B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A620555A-13EF-4BA2-9A3D-BB538AB0F57A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336A8A4B-57F7-4816-BA35-B886C1CEBE76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E93C5857-8A89-4897-B48B-DD7BC1BB3876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6669C10B-CD1A-47AC-A0E2-12E7AEC3A5FB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37C63E3-69AC-416A-AE03-91AA589C9CD6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D797436-9849-48C1-9B7A-1FED55511671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C475943-A84E-46F6-B3D0-E1BDECCC1F45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F8B85B2-BDB3-4E5C-A05C-B65E5750DBF3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C937C80-FEBC-4870-8A09-C3083DD15605}"/>
              </a:ext>
            </a:extLst>
          </p:cNvPr>
          <p:cNvGrpSpPr>
            <a:grpSpLocks noChangeAspect="1"/>
          </p:cNvGrpSpPr>
          <p:nvPr/>
        </p:nvGrpSpPr>
        <p:grpSpPr>
          <a:xfrm>
            <a:off x="6861541" y="6923030"/>
            <a:ext cx="2904321" cy="1778307"/>
            <a:chOff x="4096417" y="2463675"/>
            <a:chExt cx="1771727" cy="108482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6CE58A0-5D4D-420A-993A-93B7D22297F2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EA08CB9-74E1-4D30-BA70-63A74C91794E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8ACB1D5-04D5-4CDA-AA8E-164E1FAA0645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6E5C3F92-E1E0-47CC-B84E-E0F4A2557172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4E4A355-5457-42B6-9783-C279919CE3D0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47CD709E-D572-4F25-B20E-1D730EDDE3DA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D8A130B-71ED-4C22-8F52-F534897E9847}"/>
              </a:ext>
            </a:extLst>
          </p:cNvPr>
          <p:cNvSpPr txBox="1"/>
          <p:nvPr/>
        </p:nvSpPr>
        <p:spPr>
          <a:xfrm>
            <a:off x="11124289" y="6974730"/>
            <a:ext cx="1190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dirty="0"/>
              <a:t>+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8424E90-AC17-4CA1-AAC6-0C3994221986}"/>
              </a:ext>
            </a:extLst>
          </p:cNvPr>
          <p:cNvSpPr/>
          <p:nvPr/>
        </p:nvSpPr>
        <p:spPr>
          <a:xfrm>
            <a:off x="4650820" y="5530050"/>
            <a:ext cx="13577977" cy="4951562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41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7CE4DB-1CA4-4626-A600-1D8F08D06993}"/>
              </a:ext>
            </a:extLst>
          </p:cNvPr>
          <p:cNvSpPr/>
          <p:nvPr/>
        </p:nvSpPr>
        <p:spPr>
          <a:xfrm>
            <a:off x="1132371" y="3998248"/>
            <a:ext cx="22116081" cy="4200041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ATOMS MOVES ALSO IN AB INITIO</a:t>
            </a:r>
          </a:p>
        </p:txBody>
      </p:sp>
    </p:spTree>
    <p:extLst>
      <p:ext uri="{BB962C8B-B14F-4D97-AF65-F5344CB8AC3E}">
        <p14:creationId xmlns:p14="http://schemas.microsoft.com/office/powerpoint/2010/main" val="1062297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MD fundamental scheme</a:t>
            </a:r>
            <a:endParaRPr lang="cs-CZ" sz="5599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792A6A-E0A3-4BF4-913A-0C3FD7C45B6F}"/>
              </a:ext>
            </a:extLst>
          </p:cNvPr>
          <p:cNvSpPr/>
          <p:nvPr/>
        </p:nvSpPr>
        <p:spPr>
          <a:xfrm>
            <a:off x="1780091" y="2729604"/>
            <a:ext cx="4967069" cy="159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 – initial position and velocities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CD0E00-536E-43A5-8BC3-45CBC19149CF}"/>
              </a:ext>
            </a:extLst>
          </p:cNvPr>
          <p:cNvSpPr/>
          <p:nvPr/>
        </p:nvSpPr>
        <p:spPr>
          <a:xfrm>
            <a:off x="9080093" y="2714387"/>
            <a:ext cx="4967069" cy="159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– molecular description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C12F46-BC92-401D-8078-82338954E1A9}"/>
              </a:ext>
            </a:extLst>
          </p:cNvPr>
          <p:cNvSpPr/>
          <p:nvPr/>
        </p:nvSpPr>
        <p:spPr>
          <a:xfrm>
            <a:off x="16726503" y="2729604"/>
            <a:ext cx="5596231" cy="1596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force fields – potential functions V of interactions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470854-7C26-4707-9EE8-B8326328677E}"/>
              </a:ext>
            </a:extLst>
          </p:cNvPr>
          <p:cNvSpPr/>
          <p:nvPr/>
        </p:nvSpPr>
        <p:spPr>
          <a:xfrm>
            <a:off x="8220876" y="5256159"/>
            <a:ext cx="6685505" cy="15696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compute forces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9ECA645-4012-4000-A165-37D8AAAB5ECF}"/>
              </a:ext>
            </a:extLst>
          </p:cNvPr>
          <p:cNvSpPr/>
          <p:nvPr/>
        </p:nvSpPr>
        <p:spPr>
          <a:xfrm>
            <a:off x="8220877" y="7753134"/>
            <a:ext cx="6685505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solve Newton equation </a:t>
            </a:r>
            <a:br>
              <a:rPr lang="en-US" dirty="0"/>
            </a:br>
            <a:r>
              <a:rPr lang="en-US" dirty="0"/>
              <a:t>of motion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6475593-7699-4D37-82B2-16CDC22C9831}"/>
              </a:ext>
            </a:extLst>
          </p:cNvPr>
          <p:cNvSpPr/>
          <p:nvPr/>
        </p:nvSpPr>
        <p:spPr>
          <a:xfrm>
            <a:off x="8220878" y="10204486"/>
            <a:ext cx="6685505" cy="1569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 – position, velocities energies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026262E6-9495-426C-BFD6-9FB1FFD7D1D1}"/>
              </a:ext>
            </a:extLst>
          </p:cNvPr>
          <p:cNvSpPr/>
          <p:nvPr/>
        </p:nvSpPr>
        <p:spPr>
          <a:xfrm flipV="1">
            <a:off x="14906381" y="5410806"/>
            <a:ext cx="2634712" cy="3407351"/>
          </a:xfrm>
          <a:prstGeom prst="curved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746337-F0D4-491C-B26B-D61D27D936BC}"/>
              </a:ext>
            </a:extLst>
          </p:cNvPr>
          <p:cNvSpPr/>
          <p:nvPr/>
        </p:nvSpPr>
        <p:spPr>
          <a:xfrm>
            <a:off x="17773567" y="6477105"/>
            <a:ext cx="4781641" cy="15696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update </a:t>
            </a:r>
            <a:r>
              <a:rPr lang="en-US" b="1" i="1" dirty="0"/>
              <a:t>r</a:t>
            </a:r>
            <a:r>
              <a:rPr lang="en-US" dirty="0"/>
              <a:t> and </a:t>
            </a:r>
            <a:r>
              <a:rPr lang="en-US" b="1" i="1" dirty="0"/>
              <a:t>v</a:t>
            </a:r>
            <a:r>
              <a:rPr lang="en-US" dirty="0"/>
              <a:t> in repeating in </a:t>
            </a:r>
            <a:r>
              <a:rPr lang="en-US" i="1" dirty="0"/>
              <a:t>N</a:t>
            </a:r>
            <a:r>
              <a:rPr lang="en-US" dirty="0"/>
              <a:t> steps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E7B280-9FB8-445B-8857-6131B0DA4EA0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263626" y="4325930"/>
            <a:ext cx="3957250" cy="988778"/>
          </a:xfrm>
          <a:prstGeom prst="straightConnector1">
            <a:avLst/>
          </a:prstGeom>
          <a:ln w="1905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71F979-3B51-41EB-B12B-7F31F0DEAA72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14906381" y="4325930"/>
            <a:ext cx="4618238" cy="988778"/>
          </a:xfrm>
          <a:prstGeom prst="straightConnector1">
            <a:avLst/>
          </a:prstGeom>
          <a:ln w="190500">
            <a:solidFill>
              <a:schemeClr val="accent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E13612B-913C-4602-A99B-54B0F5C8CBA9}"/>
              </a:ext>
            </a:extLst>
          </p:cNvPr>
          <p:cNvCxnSpPr>
            <a:cxnSpLocks/>
            <a:stCxn id="40" idx="2"/>
            <a:endCxn id="5" idx="0"/>
          </p:cNvCxnSpPr>
          <p:nvPr/>
        </p:nvCxnSpPr>
        <p:spPr>
          <a:xfrm>
            <a:off x="11563628" y="4310713"/>
            <a:ext cx="1" cy="945446"/>
          </a:xfrm>
          <a:prstGeom prst="straightConnector1">
            <a:avLst/>
          </a:prstGeom>
          <a:ln w="1905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095DC6C-9196-497E-A3C5-6EF5DD0EA8AB}"/>
              </a:ext>
            </a:extLst>
          </p:cNvPr>
          <p:cNvSpPr/>
          <p:nvPr/>
        </p:nvSpPr>
        <p:spPr>
          <a:xfrm>
            <a:off x="16726503" y="2722873"/>
            <a:ext cx="5596231" cy="1596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forces are determined from the DFT calculations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A09CFF2-8871-4B5B-9B39-640F2E12DDBF}"/>
              </a:ext>
            </a:extLst>
          </p:cNvPr>
          <p:cNvCxnSpPr>
            <a:cxnSpLocks/>
          </p:cNvCxnSpPr>
          <p:nvPr/>
        </p:nvCxnSpPr>
        <p:spPr>
          <a:xfrm flipH="1">
            <a:off x="14906380" y="4317163"/>
            <a:ext cx="4618238" cy="988778"/>
          </a:xfrm>
          <a:prstGeom prst="straightConnector1">
            <a:avLst/>
          </a:prstGeom>
          <a:ln w="190500">
            <a:solidFill>
              <a:schemeClr val="accent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2EADBB7-84DD-4E2D-8905-B313428812DF}"/>
              </a:ext>
            </a:extLst>
          </p:cNvPr>
          <p:cNvCxnSpPr>
            <a:cxnSpLocks/>
          </p:cNvCxnSpPr>
          <p:nvPr/>
        </p:nvCxnSpPr>
        <p:spPr>
          <a:xfrm>
            <a:off x="11563626" y="6819369"/>
            <a:ext cx="1" cy="945446"/>
          </a:xfrm>
          <a:prstGeom prst="straightConnector1">
            <a:avLst/>
          </a:prstGeom>
          <a:ln w="190500">
            <a:solidFill>
              <a:schemeClr val="tx1">
                <a:lumMod val="50000"/>
                <a:lumOff val="5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5B684A5-44A7-4F51-8C6C-710B7412ECA7}"/>
              </a:ext>
            </a:extLst>
          </p:cNvPr>
          <p:cNvCxnSpPr>
            <a:cxnSpLocks/>
          </p:cNvCxnSpPr>
          <p:nvPr/>
        </p:nvCxnSpPr>
        <p:spPr>
          <a:xfrm>
            <a:off x="11524239" y="9304663"/>
            <a:ext cx="1" cy="945446"/>
          </a:xfrm>
          <a:prstGeom prst="straightConnector1">
            <a:avLst/>
          </a:prstGeom>
          <a:ln w="190500">
            <a:solidFill>
              <a:schemeClr val="tx1">
                <a:lumMod val="50000"/>
                <a:lumOff val="5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3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AIMD – ab initio molecular dynamics</a:t>
            </a:r>
            <a:endParaRPr lang="cs-CZ" sz="5599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356719"/>
              </p:ext>
            </p:extLst>
          </p:nvPr>
        </p:nvGraphicFramePr>
        <p:xfrm>
          <a:off x="769691" y="2858267"/>
          <a:ext cx="22194813" cy="5936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94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80259">
                <a:tc>
                  <a:txBody>
                    <a:bodyPr/>
                    <a:lstStyle/>
                    <a:p>
                      <a:pPr algn="ctr"/>
                      <a:r>
                        <a:rPr lang="en-US" sz="7200" noProof="0" dirty="0"/>
                        <a:t>AIMD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r>
                        <a:rPr lang="en-US" sz="3200" noProof="0" dirty="0">
                          <a:solidFill>
                            <a:srgbClr val="002060"/>
                          </a:solidFill>
                        </a:rPr>
                        <a:t>Taking disadvantages from both approaches (ab initio and MD), small cell, CPU time consuming, limited number of MD steps (small time period).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77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noProof="0" dirty="0">
                          <a:solidFill>
                            <a:srgbClr val="002060"/>
                          </a:solidFill>
                        </a:rPr>
                        <a:t>Advances: temperature included, no potential needed, magnetism, high precision.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noProof="0" dirty="0">
                          <a:solidFill>
                            <a:srgbClr val="002060"/>
                          </a:solidFill>
                        </a:rPr>
                        <a:t>VASP – Vienna Ab initio Simulation Package (license needed).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noProof="0" dirty="0">
                          <a:solidFill>
                            <a:srgbClr val="C00000"/>
                          </a:solidFill>
                        </a:rPr>
                        <a:t>Simulation cell at least 100 atoms. My recommendation is 200 – 400 atoms.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6292F9B2-7907-43AF-AEFC-FBBCD3B64028}"/>
              </a:ext>
            </a:extLst>
          </p:cNvPr>
          <p:cNvGrpSpPr>
            <a:grpSpLocks noChangeAspect="1"/>
          </p:cNvGrpSpPr>
          <p:nvPr/>
        </p:nvGrpSpPr>
        <p:grpSpPr>
          <a:xfrm>
            <a:off x="13862756" y="10119121"/>
            <a:ext cx="2506637" cy="2388743"/>
            <a:chOff x="2601905" y="2579401"/>
            <a:chExt cx="1178007" cy="112260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53F3D92-1633-400B-B0A4-46B785E4358D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45">
              <a:extLst>
                <a:ext uri="{FF2B5EF4-FFF2-40B4-BE49-F238E27FC236}">
                  <a16:creationId xmlns:a16="http://schemas.microsoft.com/office/drawing/2014/main" id="{946E5A60-70ED-42A2-BA18-1D6DA6A3F5E6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46">
              <a:extLst>
                <a:ext uri="{FF2B5EF4-FFF2-40B4-BE49-F238E27FC236}">
                  <a16:creationId xmlns:a16="http://schemas.microsoft.com/office/drawing/2014/main" id="{CE902B4C-F09B-463E-A806-7EB4AFE1AA73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47">
              <a:extLst>
                <a:ext uri="{FF2B5EF4-FFF2-40B4-BE49-F238E27FC236}">
                  <a16:creationId xmlns:a16="http://schemas.microsoft.com/office/drawing/2014/main" id="{B551237F-E39D-4AC4-85FD-7889B747094E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48">
              <a:extLst>
                <a:ext uri="{FF2B5EF4-FFF2-40B4-BE49-F238E27FC236}">
                  <a16:creationId xmlns:a16="http://schemas.microsoft.com/office/drawing/2014/main" id="{C7127B04-9473-4A6A-8D2A-B816252879D1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0024D24-A571-4734-B1D9-EBCA68FC5684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0381090-A41B-4932-89D0-A1FD57A39A30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3EC9883-E253-40BA-A216-D63D7D123A5C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49DDA3D-3C3C-4E0F-8C06-38721DA6A3E0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544752-6ADD-4608-ACAE-14B54C36AADF}"/>
              </a:ext>
            </a:extLst>
          </p:cNvPr>
          <p:cNvGrpSpPr>
            <a:grpSpLocks noChangeAspect="1"/>
          </p:cNvGrpSpPr>
          <p:nvPr/>
        </p:nvGrpSpPr>
        <p:grpSpPr>
          <a:xfrm>
            <a:off x="6485903" y="10455091"/>
            <a:ext cx="2904321" cy="1778307"/>
            <a:chOff x="4096417" y="2463675"/>
            <a:chExt cx="1771727" cy="108482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35790C5-DB8D-43A5-8AA7-6EFF752DDA7B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CB49A10-2B00-4BF5-83DD-995110091A62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F84E7B5-A883-4D74-8F8D-2966FE4699CB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64">
              <a:extLst>
                <a:ext uri="{FF2B5EF4-FFF2-40B4-BE49-F238E27FC236}">
                  <a16:creationId xmlns:a16="http://schemas.microsoft.com/office/drawing/2014/main" id="{D60A09C3-FCBA-4BC8-A807-1CEC0474D870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65">
              <a:extLst>
                <a:ext uri="{FF2B5EF4-FFF2-40B4-BE49-F238E27FC236}">
                  <a16:creationId xmlns:a16="http://schemas.microsoft.com/office/drawing/2014/main" id="{59C12999-C9E6-42A5-AF84-2219680B685E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66">
              <a:extLst>
                <a:ext uri="{FF2B5EF4-FFF2-40B4-BE49-F238E27FC236}">
                  <a16:creationId xmlns:a16="http://schemas.microsoft.com/office/drawing/2014/main" id="{D602C913-D33C-43F8-A47F-1D2536F1ABEE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B006D04-455C-4BB8-8779-45D430808021}"/>
              </a:ext>
            </a:extLst>
          </p:cNvPr>
          <p:cNvSpPr txBox="1"/>
          <p:nvPr/>
        </p:nvSpPr>
        <p:spPr>
          <a:xfrm>
            <a:off x="11085184" y="10472794"/>
            <a:ext cx="956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074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Characteristics of AIMD</a:t>
            </a:r>
            <a:endParaRPr lang="cs-CZ" sz="5599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41CA84-6456-48C7-A48D-6023B3199979}"/>
              </a:ext>
            </a:extLst>
          </p:cNvPr>
          <p:cNvSpPr/>
          <p:nvPr/>
        </p:nvSpPr>
        <p:spPr>
          <a:xfrm>
            <a:off x="769691" y="2154893"/>
            <a:ext cx="16769166" cy="2448732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/>
              <a:t>small simulation space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7AE1D04-C284-4793-904C-4FFFC9E82383}"/>
              </a:ext>
            </a:extLst>
          </p:cNvPr>
          <p:cNvSpPr/>
          <p:nvPr/>
        </p:nvSpPr>
        <p:spPr>
          <a:xfrm>
            <a:off x="769691" y="5455972"/>
            <a:ext cx="16769166" cy="2448732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/>
              <a:t>large requirements of CPU power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EE1D778-044C-4FCD-8D0B-B1699CB706A5}"/>
              </a:ext>
            </a:extLst>
          </p:cNvPr>
          <p:cNvSpPr/>
          <p:nvPr/>
        </p:nvSpPr>
        <p:spPr>
          <a:xfrm>
            <a:off x="769691" y="8903079"/>
            <a:ext cx="16769166" cy="3301362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/>
              <a:t>limited capabilities when compared to the classic MD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9C3FD-73B3-4E18-858F-29C8EF4E7CA3}"/>
              </a:ext>
            </a:extLst>
          </p:cNvPr>
          <p:cNvSpPr txBox="1"/>
          <p:nvPr/>
        </p:nvSpPr>
        <p:spPr>
          <a:xfrm>
            <a:off x="18045403" y="3056157"/>
            <a:ext cx="537443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 to approx. 500 atoms.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AD37BF-2486-4459-A525-CBDA98B29BD0}"/>
              </a:ext>
            </a:extLst>
          </p:cNvPr>
          <p:cNvSpPr txBox="1"/>
          <p:nvPr/>
        </p:nvSpPr>
        <p:spPr>
          <a:xfrm>
            <a:off x="18045402" y="6357236"/>
            <a:ext cx="537443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HPC required</a:t>
            </a:r>
          </a:p>
        </p:txBody>
      </p:sp>
    </p:spTree>
    <p:extLst>
      <p:ext uri="{BB962C8B-B14F-4D97-AF65-F5344CB8AC3E}">
        <p14:creationId xmlns:p14="http://schemas.microsoft.com/office/powerpoint/2010/main" val="86376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E5A2EC91-222C-4FAF-A325-7F9BBB5D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39" y="668900"/>
            <a:ext cx="23355945" cy="830997"/>
          </a:xfrm>
        </p:spPr>
        <p:txBody>
          <a:bodyPr/>
          <a:lstStyle/>
          <a:p>
            <a:r>
              <a:rPr lang="en-US" sz="5400" b="1" dirty="0"/>
              <a:t>Sharing experience and knowledge in multiscale modelling of materials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41437A-C6E0-42CB-BCFF-53F27D68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07" y="5299367"/>
            <a:ext cx="8217966" cy="66194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BD62D-65E4-4DA4-8D43-924357DAD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4578664" y="5096778"/>
            <a:ext cx="8936854" cy="70245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3FFFF0-FFFC-46C2-91A9-DF452012D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770" y="2355074"/>
            <a:ext cx="15906542" cy="1886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288E027-98DD-4A3B-896F-112C7D1ABB80}"/>
              </a:ext>
            </a:extLst>
          </p:cNvPr>
          <p:cNvSpPr txBox="1">
            <a:spLocks/>
          </p:cNvSpPr>
          <p:nvPr/>
        </p:nvSpPr>
        <p:spPr>
          <a:xfrm>
            <a:off x="10233676" y="12121360"/>
            <a:ext cx="6767125" cy="461665"/>
          </a:xfrm>
          <a:prstGeom prst="rect">
            <a:avLst/>
          </a:prstGeom>
        </p:spPr>
        <p:txBody>
          <a:bodyPr/>
          <a:lstStyle>
            <a:lvl1pPr marL="457131" indent="-457131" algn="l" defTabSz="1828526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1371394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2285657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3199920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4114183" indent="-457131" algn="l" defTabSz="182852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5028446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708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971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234" indent="-457131" algn="l" defTabSz="18285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EHP-CZ-ICP-3-012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0AFFB1-DB4C-4FEB-AB4E-697A96EC86B4}"/>
              </a:ext>
            </a:extLst>
          </p:cNvPr>
          <p:cNvGrpSpPr>
            <a:grpSpLocks noChangeAspect="1"/>
          </p:cNvGrpSpPr>
          <p:nvPr/>
        </p:nvGrpSpPr>
        <p:grpSpPr>
          <a:xfrm>
            <a:off x="12730530" y="7330107"/>
            <a:ext cx="2506637" cy="2388743"/>
            <a:chOff x="2601905" y="2579401"/>
            <a:chExt cx="1178007" cy="11226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40CCDFE-8FD5-4989-8FC6-40C23F0DA89F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F62DCE3A-CA2B-44C7-BD1E-F290BEC9C025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4DFC299-986E-4EC1-9C71-91E70BC23FDF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32B5368-1AE0-45B9-ABBA-DAB2DA0F6234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8616D70-F0F3-4BC9-99D9-1EE2F59FF473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4B7A550-C416-41F0-962A-A0057E0C7D3F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91ADDF-4B93-45BA-B8A1-55BC007429B5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8EAC94-0CF5-49DE-B7F4-4B07368C534D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9CC3C08-C7B8-485B-8D08-A71AF97EC174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2B10E5-9252-42A4-980C-5AA6F6EF1B80}"/>
              </a:ext>
            </a:extLst>
          </p:cNvPr>
          <p:cNvGrpSpPr>
            <a:grpSpLocks noChangeAspect="1"/>
          </p:cNvGrpSpPr>
          <p:nvPr/>
        </p:nvGrpSpPr>
        <p:grpSpPr>
          <a:xfrm>
            <a:off x="8519433" y="7651165"/>
            <a:ext cx="2904321" cy="1778307"/>
            <a:chOff x="4096417" y="2463675"/>
            <a:chExt cx="1771727" cy="108482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DB91B0-10C9-48B7-B445-29AD5A51F6DC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692F31-7A6B-43EA-8DBF-69A96CA7F3B6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863E7B-233D-4CDF-808F-728D869D4512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0A29B93-6CE8-4311-918F-79BE507B9E3B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A90C0D3-A4A0-484A-97D8-71E2E8365A0D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A1D1427B-A6E1-4DE1-8927-996416BF9383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D45ED12-885D-48CE-9667-8EF6FB69F250}"/>
              </a:ext>
            </a:extLst>
          </p:cNvPr>
          <p:cNvSpPr txBox="1"/>
          <p:nvPr/>
        </p:nvSpPr>
        <p:spPr>
          <a:xfrm>
            <a:off x="11590405" y="7705054"/>
            <a:ext cx="1190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dirty="0"/>
              <a:t>+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F051CE-F560-4582-B577-1F28F73D72DE}"/>
              </a:ext>
            </a:extLst>
          </p:cNvPr>
          <p:cNvSpPr/>
          <p:nvPr/>
        </p:nvSpPr>
        <p:spPr>
          <a:xfrm>
            <a:off x="9051730" y="10416084"/>
            <a:ext cx="6185437" cy="1120715"/>
          </a:xfrm>
          <a:prstGeom prst="roundRect">
            <a:avLst/>
          </a:prstGeom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eniac.fme.vutbr.cz</a:t>
            </a:r>
          </a:p>
        </p:txBody>
      </p:sp>
    </p:spTree>
    <p:extLst>
      <p:ext uri="{BB962C8B-B14F-4D97-AF65-F5344CB8AC3E}">
        <p14:creationId xmlns:p14="http://schemas.microsoft.com/office/powerpoint/2010/main" val="634021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14DD3F75-997F-496D-8229-CBDB65829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532" y="407531"/>
            <a:ext cx="6564529" cy="3555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Affected by the simulation cell size</a:t>
            </a:r>
            <a:endParaRPr lang="cs-CZ" sz="5599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6CD83-CC27-4608-8DF2-CB07C0A9A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57" y="4833022"/>
            <a:ext cx="9078592" cy="6373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4F242-5C36-4EB6-8C9E-FAFDC1F7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774" y="4932967"/>
            <a:ext cx="9145276" cy="6468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4D7FF-A076-462E-A4F1-CB455FDB5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1594" y="4932967"/>
            <a:ext cx="9069066" cy="6411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214954-E27F-4D34-948C-93F0BCDC03E3}"/>
              </a:ext>
            </a:extLst>
          </p:cNvPr>
          <p:cNvSpPr txBox="1"/>
          <p:nvPr/>
        </p:nvSpPr>
        <p:spPr>
          <a:xfrm>
            <a:off x="1348353" y="2185175"/>
            <a:ext cx="20488759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Simulation cell size strongly affect temperature fluctuation.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9EB8C-F6E1-422E-85D1-6C3C857D75BD}"/>
              </a:ext>
            </a:extLst>
          </p:cNvPr>
          <p:cNvSpPr txBox="1"/>
          <p:nvPr/>
        </p:nvSpPr>
        <p:spPr>
          <a:xfrm>
            <a:off x="3254643" y="4020071"/>
            <a:ext cx="362660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116 atoms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8D7E24-E5AC-40D0-8DC2-18588399A9CE}"/>
              </a:ext>
            </a:extLst>
          </p:cNvPr>
          <p:cNvSpPr txBox="1"/>
          <p:nvPr/>
        </p:nvSpPr>
        <p:spPr>
          <a:xfrm>
            <a:off x="10148804" y="4020070"/>
            <a:ext cx="362660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2900 atoms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A3681-4DCD-4270-AA3F-9B91271B731D}"/>
              </a:ext>
            </a:extLst>
          </p:cNvPr>
          <p:cNvSpPr txBox="1"/>
          <p:nvPr/>
        </p:nvSpPr>
        <p:spPr>
          <a:xfrm>
            <a:off x="18210509" y="4020070"/>
            <a:ext cx="362660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23200 atoms</a:t>
            </a:r>
          </a:p>
        </p:txBody>
      </p:sp>
    </p:spTree>
    <p:extLst>
      <p:ext uri="{BB962C8B-B14F-4D97-AF65-F5344CB8AC3E}">
        <p14:creationId xmlns:p14="http://schemas.microsoft.com/office/powerpoint/2010/main" val="8816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How I can decrease temperature oscillations?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AE639-E1DF-486E-8D71-87AC5D414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91" y="1657385"/>
            <a:ext cx="12060230" cy="10399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85F0D-C1B4-49E6-A4EA-2CA51F758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233" y="8318559"/>
            <a:ext cx="13778236" cy="2035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97EA4A-35D7-452A-A39A-54BF134F9C0A}"/>
              </a:ext>
            </a:extLst>
          </p:cNvPr>
          <p:cNvSpPr txBox="1"/>
          <p:nvPr/>
        </p:nvSpPr>
        <p:spPr>
          <a:xfrm>
            <a:off x="14294497" y="4749650"/>
            <a:ext cx="925596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to SMASS parameter and play with it.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7BB8CB-E5D1-482F-8042-13400326B034}"/>
              </a:ext>
            </a:extLst>
          </p:cNvPr>
          <p:cNvSpPr txBox="1"/>
          <p:nvPr/>
        </p:nvSpPr>
        <p:spPr>
          <a:xfrm>
            <a:off x="2645227" y="12411865"/>
            <a:ext cx="214277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https://www.researchgate.net/post/How-can-I-reduce-temperature-oscillation-in-NVT-ensemble-simulation-of-FPMD</a:t>
            </a:r>
          </a:p>
        </p:txBody>
      </p:sp>
    </p:spTree>
    <p:extLst>
      <p:ext uri="{BB962C8B-B14F-4D97-AF65-F5344CB8AC3E}">
        <p14:creationId xmlns:p14="http://schemas.microsoft.com/office/powerpoint/2010/main" val="413232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Types of ab initio MD</a:t>
            </a:r>
            <a:endParaRPr lang="cs-CZ" sz="559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18A7B-1629-4736-8F49-95AB74EAB63B}"/>
              </a:ext>
            </a:extLst>
          </p:cNvPr>
          <p:cNvSpPr txBox="1"/>
          <p:nvPr/>
        </p:nvSpPr>
        <p:spPr>
          <a:xfrm>
            <a:off x="2850423" y="4056761"/>
            <a:ext cx="17404597" cy="507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Classical motion</a:t>
            </a:r>
          </a:p>
          <a:p>
            <a:r>
              <a:rPr lang="en-US" dirty="0"/>
              <a:t>atom velocity according to classical mechanics</a:t>
            </a:r>
          </a:p>
          <a:p>
            <a:endParaRPr lang="en-US" dirty="0"/>
          </a:p>
          <a:p>
            <a:r>
              <a:rPr lang="en-US" sz="4800" b="1" dirty="0"/>
              <a:t>Damped MD</a:t>
            </a:r>
          </a:p>
          <a:p>
            <a:r>
              <a:rPr lang="en-US" dirty="0"/>
              <a:t>mostly used as a geometry optimizer</a:t>
            </a:r>
          </a:p>
          <a:p>
            <a:endParaRPr lang="en-US" dirty="0"/>
          </a:p>
          <a:p>
            <a:r>
              <a:rPr lang="en-US" sz="4800" b="1" dirty="0"/>
              <a:t>Quantum motion</a:t>
            </a:r>
          </a:p>
          <a:p>
            <a:r>
              <a:rPr lang="en-US" dirty="0"/>
              <a:t>unknown to us</a:t>
            </a:r>
          </a:p>
        </p:txBody>
      </p:sp>
    </p:spTree>
    <p:extLst>
      <p:ext uri="{BB962C8B-B14F-4D97-AF65-F5344CB8AC3E}">
        <p14:creationId xmlns:p14="http://schemas.microsoft.com/office/powerpoint/2010/main" val="1792018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Training set – the most important choice</a:t>
            </a:r>
            <a:endParaRPr lang="cs-CZ" sz="5599" dirty="0"/>
          </a:p>
        </p:txBody>
      </p:sp>
      <p:pic>
        <p:nvPicPr>
          <p:cNvPr id="4" name="large_ni_h_sample">
            <a:hlinkClick r:id="" action="ppaction://media"/>
            <a:extLst>
              <a:ext uri="{FF2B5EF4-FFF2-40B4-BE49-F238E27FC236}">
                <a16:creationId xmlns:a16="http://schemas.microsoft.com/office/drawing/2014/main" id="{C4E6A8F5-73C7-4AEB-9761-3864D2C06D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3919" y="2450648"/>
            <a:ext cx="11750820" cy="8813115"/>
          </a:xfrm>
          <a:prstGeom prst="rect">
            <a:avLst/>
          </a:prstGeom>
        </p:spPr>
      </p:pic>
      <p:pic>
        <p:nvPicPr>
          <p:cNvPr id="6" name="AIMD_small_ni_h_sample">
            <a:hlinkClick r:id="" action="ppaction://media"/>
            <a:extLst>
              <a:ext uri="{FF2B5EF4-FFF2-40B4-BE49-F238E27FC236}">
                <a16:creationId xmlns:a16="http://schemas.microsoft.com/office/drawing/2014/main" id="{C960DDE0-F3ED-4FC7-B637-C167E391F3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154" y="2052648"/>
            <a:ext cx="12812151" cy="9609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481154-68E2-4F08-9490-2D949182E2D8}"/>
              </a:ext>
            </a:extLst>
          </p:cNvPr>
          <p:cNvSpPr txBox="1"/>
          <p:nvPr/>
        </p:nvSpPr>
        <p:spPr>
          <a:xfrm>
            <a:off x="5920352" y="1735810"/>
            <a:ext cx="3347634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AIMD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B0718-9185-4C97-BDA0-A61519319D63}"/>
              </a:ext>
            </a:extLst>
          </p:cNvPr>
          <p:cNvSpPr txBox="1"/>
          <p:nvPr/>
        </p:nvSpPr>
        <p:spPr>
          <a:xfrm>
            <a:off x="16786656" y="1804445"/>
            <a:ext cx="3347634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MLFF</a:t>
            </a:r>
          </a:p>
        </p:txBody>
      </p:sp>
    </p:spTree>
    <p:extLst>
      <p:ext uri="{BB962C8B-B14F-4D97-AF65-F5344CB8AC3E}">
        <p14:creationId xmlns:p14="http://schemas.microsoft.com/office/powerpoint/2010/main" val="34042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B0FB4733-17CC-4A70-B6B2-EFB25795311E}"/>
              </a:ext>
            </a:extLst>
          </p:cNvPr>
          <p:cNvSpPr txBox="1">
            <a:spLocks/>
          </p:cNvSpPr>
          <p:nvPr/>
        </p:nvSpPr>
        <p:spPr>
          <a:xfrm>
            <a:off x="5724121" y="2371181"/>
            <a:ext cx="11473197" cy="21236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dirty="0"/>
              <a:t>MLFF</a:t>
            </a:r>
            <a:endParaRPr lang="cs-CZ" sz="138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5FF5C8-6954-47A3-97CD-DAD548FFF46B}"/>
              </a:ext>
            </a:extLst>
          </p:cNvPr>
          <p:cNvGrpSpPr>
            <a:grpSpLocks noChangeAspect="1"/>
          </p:cNvGrpSpPr>
          <p:nvPr/>
        </p:nvGrpSpPr>
        <p:grpSpPr>
          <a:xfrm>
            <a:off x="13468990" y="6657670"/>
            <a:ext cx="2506637" cy="2388743"/>
            <a:chOff x="2601905" y="2579401"/>
            <a:chExt cx="1178007" cy="112260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47884F-5567-4A88-9114-0FFD3C42897B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A620555A-13EF-4BA2-9A3D-BB538AB0F57A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336A8A4B-57F7-4816-BA35-B886C1CEBE76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E93C5857-8A89-4897-B48B-DD7BC1BB3876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6669C10B-CD1A-47AC-A0E2-12E7AEC3A5FB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37C63E3-69AC-416A-AE03-91AA589C9CD6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D797436-9849-48C1-9B7A-1FED55511671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C475943-A84E-46F6-B3D0-E1BDECCC1F45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F8B85B2-BDB3-4E5C-A05C-B65E5750DBF3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C937C80-FEBC-4870-8A09-C3083DD15605}"/>
              </a:ext>
            </a:extLst>
          </p:cNvPr>
          <p:cNvGrpSpPr>
            <a:grpSpLocks noChangeAspect="1"/>
          </p:cNvGrpSpPr>
          <p:nvPr/>
        </p:nvGrpSpPr>
        <p:grpSpPr>
          <a:xfrm>
            <a:off x="6861541" y="6923030"/>
            <a:ext cx="2904321" cy="1778307"/>
            <a:chOff x="4096417" y="2463675"/>
            <a:chExt cx="1771727" cy="108482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6CE58A0-5D4D-420A-993A-93B7D22297F2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EA08CB9-74E1-4D30-BA70-63A74C91794E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8ACB1D5-04D5-4CDA-AA8E-164E1FAA0645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6E5C3F92-E1E0-47CC-B84E-E0F4A2557172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4E4A355-5457-42B6-9783-C279919CE3D0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47CD709E-D572-4F25-B20E-1D730EDDE3DA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D8A130B-71ED-4C22-8F52-F534897E9847}"/>
              </a:ext>
            </a:extLst>
          </p:cNvPr>
          <p:cNvSpPr txBox="1"/>
          <p:nvPr/>
        </p:nvSpPr>
        <p:spPr>
          <a:xfrm>
            <a:off x="11124289" y="6974730"/>
            <a:ext cx="1190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dirty="0"/>
              <a:t>+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8424E90-AC17-4CA1-AAC6-0C3994221986}"/>
              </a:ext>
            </a:extLst>
          </p:cNvPr>
          <p:cNvSpPr/>
          <p:nvPr/>
        </p:nvSpPr>
        <p:spPr>
          <a:xfrm>
            <a:off x="4650820" y="5530050"/>
            <a:ext cx="13577977" cy="4951562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556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7985C-C76B-4A26-983C-269377EF7AF2}"/>
              </a:ext>
            </a:extLst>
          </p:cNvPr>
          <p:cNvSpPr/>
          <p:nvPr/>
        </p:nvSpPr>
        <p:spPr>
          <a:xfrm>
            <a:off x="1637490" y="4030825"/>
            <a:ext cx="21105844" cy="4795934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As part of the VASP code released in February, 2022.</a:t>
            </a:r>
          </a:p>
        </p:txBody>
      </p:sp>
    </p:spTree>
    <p:extLst>
      <p:ext uri="{BB962C8B-B14F-4D97-AF65-F5344CB8AC3E}">
        <p14:creationId xmlns:p14="http://schemas.microsoft.com/office/powerpoint/2010/main" val="3509424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On the fly machine learned force fields</a:t>
            </a:r>
            <a:endParaRPr lang="cs-CZ" sz="559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B28F7-D944-5B42-A339-6BC7400D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727" y="1634784"/>
            <a:ext cx="18433369" cy="10752798"/>
          </a:xfrm>
          <a:prstGeom prst="rect">
            <a:avLst/>
          </a:prstGeom>
        </p:spPr>
      </p:pic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CBA45086-FF58-4885-B661-CEE71A79F502}"/>
              </a:ext>
            </a:extLst>
          </p:cNvPr>
          <p:cNvSpPr/>
          <p:nvPr/>
        </p:nvSpPr>
        <p:spPr>
          <a:xfrm>
            <a:off x="9853126" y="3284376"/>
            <a:ext cx="5505061" cy="3041780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On the fly machine learned force fields</a:t>
            </a:r>
            <a:endParaRPr lang="cs-CZ" sz="5599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5524E-1675-478E-940F-35CC835E3AD0}"/>
              </a:ext>
            </a:extLst>
          </p:cNvPr>
          <p:cNvSpPr txBox="1"/>
          <p:nvPr/>
        </p:nvSpPr>
        <p:spPr>
          <a:xfrm>
            <a:off x="2127357" y="2489774"/>
            <a:ext cx="20126109" cy="904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6600" dirty="0"/>
              <a:t>  They are not new. They are developing </a:t>
            </a:r>
            <a:br>
              <a:rPr lang="en-US" sz="6600" dirty="0"/>
            </a:br>
            <a:r>
              <a:rPr lang="en-US" sz="6600" dirty="0"/>
              <a:t>   for almost 20 years.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6600" dirty="0"/>
              <a:t>  In many cases the ML potentials requires </a:t>
            </a:r>
            <a:br>
              <a:rPr lang="en-US" sz="6600" dirty="0"/>
            </a:br>
            <a:r>
              <a:rPr lang="en-US" sz="6600" dirty="0"/>
              <a:t>   user interactions – some calibration.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6600" dirty="0"/>
              <a:t>  Now ML was implemented as a tool for learning</a:t>
            </a:r>
            <a:br>
              <a:rPr lang="en-US" sz="6600" dirty="0"/>
            </a:br>
            <a:r>
              <a:rPr lang="en-US" sz="6600" dirty="0"/>
              <a:t>   without any user interaction.</a:t>
            </a:r>
          </a:p>
        </p:txBody>
      </p:sp>
    </p:spTree>
    <p:extLst>
      <p:ext uri="{BB962C8B-B14F-4D97-AF65-F5344CB8AC3E}">
        <p14:creationId xmlns:p14="http://schemas.microsoft.com/office/powerpoint/2010/main" val="4146525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694" y="518919"/>
            <a:ext cx="16457295" cy="1846659"/>
          </a:xfrm>
        </p:spPr>
        <p:txBody>
          <a:bodyPr/>
          <a:lstStyle/>
          <a:p>
            <a:pPr algn="l"/>
            <a:r>
              <a:rPr lang="en-US" sz="6000" b="1" i="0" u="none" strike="noStrike" baseline="0" dirty="0">
                <a:latin typeface="Montserrat-Bold"/>
              </a:rPr>
              <a:t>Perspective: Machine learning potentials</a:t>
            </a:r>
            <a:br>
              <a:rPr lang="en-US" sz="6000" b="1" i="0" u="none" strike="noStrike" baseline="0" dirty="0">
                <a:latin typeface="Montserrat-Bold"/>
              </a:rPr>
            </a:br>
            <a:r>
              <a:rPr lang="en-US" sz="6000" b="1" i="0" u="none" strike="noStrike" baseline="0" dirty="0">
                <a:latin typeface="Montserrat-Bold"/>
              </a:rPr>
              <a:t>for atomistic simulations</a:t>
            </a:r>
            <a:endParaRPr lang="cs-CZ" sz="559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8A84C4-2BE9-4DB0-8BFC-7A4504C44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46" y="4474037"/>
            <a:ext cx="16889010" cy="7178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93A11A-E501-4001-9ABE-E7AAB2CBCBAB}"/>
              </a:ext>
            </a:extLst>
          </p:cNvPr>
          <p:cNvSpPr txBox="1"/>
          <p:nvPr/>
        </p:nvSpPr>
        <p:spPr>
          <a:xfrm>
            <a:off x="595067" y="2727310"/>
            <a:ext cx="231906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Behler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Jörg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“Perspective: Machine Learning Potentials for Atomistic Simulations.”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Journal of Chemical Physics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vol. 145, no. 17, 7 Nov. 2016, p. 170901,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10.1063/1.4966192.</a:t>
            </a: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5CB78-8022-4C71-B624-E3F659D00016}"/>
              </a:ext>
            </a:extLst>
          </p:cNvPr>
          <p:cNvSpPr txBox="1"/>
          <p:nvPr/>
        </p:nvSpPr>
        <p:spPr>
          <a:xfrm>
            <a:off x="738694" y="4970255"/>
            <a:ext cx="58367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NimbusRomNo9L-Regu"/>
              </a:rPr>
              <a:t>ML potentials have been available only for </a:t>
            </a:r>
            <a:br>
              <a:rPr lang="en-US" sz="3600" b="0" i="0" u="none" strike="noStrike" baseline="0" dirty="0">
                <a:latin typeface="NimbusRomNo9L-Regu"/>
              </a:rPr>
            </a:br>
            <a:r>
              <a:rPr lang="en-US" sz="3600" b="0" i="0" u="none" strike="noStrike" baseline="0" dirty="0">
                <a:latin typeface="NimbusRomNo9L-Regu"/>
              </a:rPr>
              <a:t>low-dimensional systems.</a:t>
            </a:r>
          </a:p>
          <a:p>
            <a:pPr algn="l"/>
            <a:endParaRPr lang="en-US" sz="3600" dirty="0">
              <a:latin typeface="NimbusRomNo9L-Regu"/>
            </a:endParaRPr>
          </a:p>
          <a:p>
            <a:pPr algn="l"/>
            <a:r>
              <a:rPr lang="en-US" sz="3600" dirty="0">
                <a:latin typeface="NimbusRomNo9L-Regu"/>
              </a:rPr>
              <a:t>S</a:t>
            </a:r>
            <a:r>
              <a:rPr lang="en-US" sz="3600" b="0" i="0" u="none" strike="noStrike" baseline="0" dirty="0">
                <a:latin typeface="NimbusRomNo9L-Regu"/>
              </a:rPr>
              <a:t>everal di</a:t>
            </a:r>
            <a:r>
              <a:rPr lang="en-US" sz="3600" b="0" i="0" u="none" strike="noStrike" baseline="0" dirty="0">
                <a:latin typeface="rtxr"/>
              </a:rPr>
              <a:t>ff</a:t>
            </a:r>
            <a:r>
              <a:rPr lang="en-US" sz="3600" b="0" i="0" u="none" strike="noStrike" baseline="0" dirty="0">
                <a:latin typeface="NimbusRomNo9L-Regu"/>
              </a:rPr>
              <a:t>erent ML approaches suitable for high-dimensional systems containing thousands</a:t>
            </a:r>
          </a:p>
          <a:p>
            <a:pPr algn="l"/>
            <a:r>
              <a:rPr lang="en-US" sz="3600" b="0" i="0" u="none" strike="noStrike" baseline="0" dirty="0">
                <a:latin typeface="NimbusRomNo9L-Regu"/>
              </a:rPr>
              <a:t>of atoms have now become available.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999E5-767C-4BAA-B294-3DF3127FDF60}"/>
              </a:ext>
            </a:extLst>
          </p:cNvPr>
          <p:cNvSpPr txBox="1"/>
          <p:nvPr/>
        </p:nvSpPr>
        <p:spPr>
          <a:xfrm>
            <a:off x="12190411" y="1720312"/>
            <a:ext cx="1145172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Forte" panose="03060902040502070203" pitchFamily="66" charset="0"/>
              </a:rPr>
              <a:t>recommended reading</a:t>
            </a:r>
          </a:p>
        </p:txBody>
      </p:sp>
    </p:spTree>
    <p:extLst>
      <p:ext uri="{BB962C8B-B14F-4D97-AF65-F5344CB8AC3E}">
        <p14:creationId xmlns:p14="http://schemas.microsoft.com/office/powerpoint/2010/main" val="224297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On the fly machine learning</a:t>
            </a:r>
            <a:endParaRPr lang="cs-CZ" sz="5599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151D6-E81C-7947-869B-8BC2DA194DE7}"/>
              </a:ext>
            </a:extLst>
          </p:cNvPr>
          <p:cNvSpPr txBox="1"/>
          <p:nvPr/>
        </p:nvSpPr>
        <p:spPr>
          <a:xfrm>
            <a:off x="2564780" y="10950498"/>
            <a:ext cx="19269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✦ 10-1000x </a:t>
            </a:r>
            <a:r>
              <a:rPr lang="cs-CZ" sz="3200" dirty="0" err="1"/>
              <a:t>faster</a:t>
            </a:r>
            <a:r>
              <a:rPr lang="cs-CZ" sz="3200" dirty="0"/>
              <a:t> </a:t>
            </a:r>
            <a:r>
              <a:rPr lang="cs-CZ" sz="3200" dirty="0" err="1"/>
              <a:t>than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classic</a:t>
            </a:r>
            <a:r>
              <a:rPr lang="cs-CZ" sz="3200" dirty="0"/>
              <a:t> AIMD</a:t>
            </a:r>
          </a:p>
          <a:p>
            <a:r>
              <a:rPr lang="cs-CZ" sz="3200" dirty="0"/>
              <a:t>✦ </a:t>
            </a:r>
            <a:r>
              <a:rPr lang="cs-CZ" sz="3200" dirty="0" err="1"/>
              <a:t>be</a:t>
            </a:r>
            <a:r>
              <a:rPr lang="cs-CZ" sz="3200" dirty="0"/>
              <a:t> </a:t>
            </a:r>
            <a:r>
              <a:rPr lang="cs-CZ" sz="3200" dirty="0" err="1"/>
              <a:t>careful</a:t>
            </a:r>
            <a:r>
              <a:rPr lang="cs-CZ" sz="3200" dirty="0"/>
              <a:t> </a:t>
            </a:r>
            <a:r>
              <a:rPr lang="cs-CZ" sz="3200" dirty="0" err="1"/>
              <a:t>about</a:t>
            </a:r>
            <a:r>
              <a:rPr lang="cs-CZ" sz="3200" dirty="0"/>
              <a:t> </a:t>
            </a:r>
            <a:r>
              <a:rPr lang="cs-CZ" sz="3200" dirty="0" err="1"/>
              <a:t>characteristic</a:t>
            </a:r>
            <a:r>
              <a:rPr lang="cs-CZ" sz="3200" dirty="0"/>
              <a:t> </a:t>
            </a:r>
            <a:r>
              <a:rPr lang="cs-CZ" sz="3200" dirty="0" err="1"/>
              <a:t>related</a:t>
            </a:r>
            <a:r>
              <a:rPr lang="cs-CZ" sz="3200" dirty="0"/>
              <a:t> to </a:t>
            </a:r>
            <a:r>
              <a:rPr lang="cs-CZ" sz="3200" dirty="0" err="1"/>
              <a:t>electronic</a:t>
            </a:r>
            <a:r>
              <a:rPr lang="cs-CZ" sz="3200" dirty="0"/>
              <a:t> </a:t>
            </a:r>
            <a:r>
              <a:rPr lang="cs-CZ" sz="3200" dirty="0" err="1"/>
              <a:t>structure</a:t>
            </a:r>
            <a:r>
              <a:rPr lang="cs-CZ" sz="3200" dirty="0"/>
              <a:t> as </a:t>
            </a:r>
            <a:r>
              <a:rPr lang="cs-CZ" sz="3200" dirty="0" err="1"/>
              <a:t>they</a:t>
            </a:r>
            <a:r>
              <a:rPr lang="cs-CZ" sz="3200" dirty="0"/>
              <a:t> are not </a:t>
            </a:r>
            <a:r>
              <a:rPr lang="cs-CZ" sz="3200" dirty="0" err="1"/>
              <a:t>included</a:t>
            </a:r>
            <a:r>
              <a:rPr lang="cs-CZ" sz="3200" dirty="0"/>
              <a:t> (</a:t>
            </a:r>
            <a:r>
              <a:rPr lang="cs-CZ" sz="3200" dirty="0" err="1"/>
              <a:t>magnetism</a:t>
            </a:r>
            <a:r>
              <a:rPr lang="cs-CZ" sz="3200" dirty="0"/>
              <a:t>, </a:t>
            </a:r>
            <a:r>
              <a:rPr lang="cs-CZ" sz="3200" dirty="0" err="1"/>
              <a:t>etc</a:t>
            </a:r>
            <a:r>
              <a:rPr lang="cs-CZ" sz="3200" dirty="0"/>
              <a:t>.)</a:t>
            </a:r>
          </a:p>
          <a:p>
            <a:r>
              <a:rPr lang="cs-CZ" sz="3200" dirty="0"/>
              <a:t>✦ </a:t>
            </a:r>
            <a:r>
              <a:rPr lang="cs-CZ" sz="3200" dirty="0" err="1"/>
              <a:t>number</a:t>
            </a:r>
            <a:r>
              <a:rPr lang="cs-CZ" sz="3200" dirty="0"/>
              <a:t> of </a:t>
            </a:r>
            <a:r>
              <a:rPr lang="cs-CZ" sz="3200" dirty="0" err="1"/>
              <a:t>skipped</a:t>
            </a:r>
            <a:r>
              <a:rPr lang="cs-CZ" sz="3200" dirty="0"/>
              <a:t> </a:t>
            </a:r>
            <a:r>
              <a:rPr lang="cs-CZ" sz="3200" dirty="0" err="1"/>
              <a:t>steps</a:t>
            </a:r>
            <a:r>
              <a:rPr lang="cs-CZ" sz="3200" dirty="0"/>
              <a:t> </a:t>
            </a:r>
            <a:r>
              <a:rPr lang="cs-CZ" sz="3200" dirty="0" err="1"/>
              <a:t>cannot</a:t>
            </a:r>
            <a:r>
              <a:rPr lang="cs-CZ" sz="3200" dirty="0"/>
              <a:t> </a:t>
            </a:r>
            <a:r>
              <a:rPr lang="cs-CZ" sz="3200" dirty="0" err="1"/>
              <a:t>be</a:t>
            </a:r>
            <a:r>
              <a:rPr lang="cs-CZ" sz="3200" dirty="0"/>
              <a:t> </a:t>
            </a:r>
            <a:r>
              <a:rPr lang="cs-CZ" sz="3200" dirty="0" err="1"/>
              <a:t>predicted</a:t>
            </a:r>
            <a:r>
              <a:rPr lang="cs-CZ" sz="3200" dirty="0"/>
              <a:t> -&gt; </a:t>
            </a:r>
            <a:r>
              <a:rPr lang="cs-CZ" sz="3200" dirty="0" err="1"/>
              <a:t>difficult</a:t>
            </a:r>
            <a:r>
              <a:rPr lang="cs-CZ" sz="3200" dirty="0"/>
              <a:t> </a:t>
            </a:r>
            <a:r>
              <a:rPr lang="cs-CZ" sz="3200" dirty="0" err="1"/>
              <a:t>guess</a:t>
            </a:r>
            <a:r>
              <a:rPr lang="cs-CZ" sz="3200" dirty="0"/>
              <a:t> of CPU </a:t>
            </a:r>
            <a:r>
              <a:rPr lang="cs-CZ" sz="3200" dirty="0" err="1"/>
              <a:t>time</a:t>
            </a:r>
            <a:endParaRPr lang="cs-CZ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1F624-F75A-4707-A84F-08E123446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650" y="1549324"/>
            <a:ext cx="15427568" cy="9401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3776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E5A2EC91-222C-4FAF-A325-7F9BBB5D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721" y="563493"/>
            <a:ext cx="11560185" cy="1107996"/>
          </a:xfrm>
        </p:spPr>
        <p:txBody>
          <a:bodyPr/>
          <a:lstStyle/>
          <a:p>
            <a:pPr algn="ctr"/>
            <a:r>
              <a:rPr lang="en-US" sz="7200" dirty="0"/>
              <a:t>Organization info</a:t>
            </a:r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13E043-597F-4006-8976-8459DFD8B1C8}"/>
              </a:ext>
            </a:extLst>
          </p:cNvPr>
          <p:cNvSpPr/>
          <p:nvPr/>
        </p:nvSpPr>
        <p:spPr>
          <a:xfrm>
            <a:off x="1767802" y="9515959"/>
            <a:ext cx="20845220" cy="2045777"/>
          </a:xfrm>
          <a:prstGeom prst="roundRect">
            <a:avLst/>
          </a:prstGeom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WIFI – SSID: ATOMISTIC      PASSWORD: </a:t>
            </a:r>
            <a:r>
              <a:rPr lang="en-US" dirty="0" err="1"/>
              <a:t>lammpsatomic</a:t>
            </a:r>
            <a:r>
              <a:rPr lang="en-US" dirty="0"/>
              <a:t> (EDUROM also available)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954CB6-8C56-4236-90C6-0EF76B3A6864}"/>
              </a:ext>
            </a:extLst>
          </p:cNvPr>
          <p:cNvSpPr/>
          <p:nvPr/>
        </p:nvSpPr>
        <p:spPr>
          <a:xfrm>
            <a:off x="1767802" y="2372333"/>
            <a:ext cx="20845220" cy="2045777"/>
          </a:xfrm>
          <a:prstGeom prst="roundRect">
            <a:avLst/>
          </a:prstGeom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Pictures for the funding agency and also for the project.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552D2D-0246-479F-A45E-BB61E078219F}"/>
              </a:ext>
            </a:extLst>
          </p:cNvPr>
          <p:cNvSpPr/>
          <p:nvPr/>
        </p:nvSpPr>
        <p:spPr>
          <a:xfrm>
            <a:off x="1767802" y="6035795"/>
            <a:ext cx="20845220" cy="2045777"/>
          </a:xfrm>
          <a:prstGeom prst="roundRect">
            <a:avLst/>
          </a:prstGeom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 not forget to take some snacks.</a:t>
            </a:r>
          </a:p>
        </p:txBody>
      </p:sp>
    </p:spTree>
    <p:extLst>
      <p:ext uri="{BB962C8B-B14F-4D97-AF65-F5344CB8AC3E}">
        <p14:creationId xmlns:p14="http://schemas.microsoft.com/office/powerpoint/2010/main" val="3695652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98E70DC-40F0-4E7D-9497-6D690841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770" y="5241379"/>
            <a:ext cx="20566250" cy="1077218"/>
          </a:xfrm>
        </p:spPr>
        <p:txBody>
          <a:bodyPr/>
          <a:lstStyle/>
          <a:p>
            <a:r>
              <a:rPr lang="en-US" dirty="0"/>
              <a:t>What we achieved since releasing in February?</a:t>
            </a:r>
          </a:p>
        </p:txBody>
      </p:sp>
    </p:spTree>
    <p:extLst>
      <p:ext uri="{BB962C8B-B14F-4D97-AF65-F5344CB8AC3E}">
        <p14:creationId xmlns:p14="http://schemas.microsoft.com/office/powerpoint/2010/main" val="2311837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00766E-4981-432F-91ED-2D208EFBA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 GB segregation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D8791E-7983-4A42-8383-90C750416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778" y="2970200"/>
            <a:ext cx="9653041" cy="7774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6E8A6-BBDA-4DCB-9D4F-D03B9E33F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834" y="3221620"/>
            <a:ext cx="8355285" cy="8262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AAB38A-F29A-4110-882C-8EE56DCD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0" y="3494651"/>
            <a:ext cx="12032912" cy="77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00766E-4981-432F-91ED-2D208EFBA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 GB segregation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D688C-D29E-444A-A503-C06B9A726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041" y="3420071"/>
            <a:ext cx="9912021" cy="8135523"/>
          </a:xfrm>
          <a:prstGeom prst="rect">
            <a:avLst/>
          </a:prstGeom>
        </p:spPr>
      </p:pic>
      <p:pic>
        <p:nvPicPr>
          <p:cNvPr id="8" name="Fe-Sn-training_sample">
            <a:hlinkClick r:id="" action="ppaction://media"/>
            <a:extLst>
              <a:ext uri="{FF2B5EF4-FFF2-40B4-BE49-F238E27FC236}">
                <a16:creationId xmlns:a16="http://schemas.microsoft.com/office/drawing/2014/main" id="{2112CDBD-0F41-484A-9915-E8214202B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19984" y="404446"/>
            <a:ext cx="11141800" cy="6685080"/>
          </a:xfrm>
          <a:prstGeom prst="rect">
            <a:avLst/>
          </a:prstGeom>
        </p:spPr>
      </p:pic>
      <p:pic>
        <p:nvPicPr>
          <p:cNvPr id="9" name="temp-2">
            <a:hlinkClick r:id="" action="ppaction://media"/>
            <a:extLst>
              <a:ext uri="{FF2B5EF4-FFF2-40B4-BE49-F238E27FC236}">
                <a16:creationId xmlns:a16="http://schemas.microsoft.com/office/drawing/2014/main" id="{08D34DC9-5378-470B-A850-89734440B1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0412" y="5323625"/>
            <a:ext cx="11141800" cy="66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57FD84-1237-4838-B7C0-13AC94A1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7628"/>
            <a:ext cx="11135376" cy="56132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00766E-4981-432F-91ED-2D208EFB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040" y="808687"/>
            <a:ext cx="21942743" cy="1077218"/>
          </a:xfrm>
        </p:spPr>
        <p:txBody>
          <a:bodyPr/>
          <a:lstStyle/>
          <a:p>
            <a:r>
              <a:rPr lang="en-US" dirty="0"/>
              <a:t>Tin GB segregation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A235C-5F99-465D-9540-7972DE235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415" y="2433146"/>
            <a:ext cx="13364307" cy="7517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D3FE26-0C25-432E-9513-D6585EBA26F1}"/>
              </a:ext>
            </a:extLst>
          </p:cNvPr>
          <p:cNvSpPr txBox="1"/>
          <p:nvPr/>
        </p:nvSpPr>
        <p:spPr>
          <a:xfrm>
            <a:off x="1627486" y="10985167"/>
            <a:ext cx="2096086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Trained MLFFs are independent to GB type.</a:t>
            </a:r>
          </a:p>
        </p:txBody>
      </p:sp>
    </p:spTree>
    <p:extLst>
      <p:ext uri="{BB962C8B-B14F-4D97-AF65-F5344CB8AC3E}">
        <p14:creationId xmlns:p14="http://schemas.microsoft.com/office/powerpoint/2010/main" val="1314499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00766E-4981-432F-91ED-2D208EFB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040" y="808687"/>
            <a:ext cx="21942743" cy="1077218"/>
          </a:xfrm>
        </p:spPr>
        <p:txBody>
          <a:bodyPr/>
          <a:lstStyle/>
          <a:p>
            <a:r>
              <a:rPr lang="en-US" dirty="0"/>
              <a:t>Tin GB segregation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4C851-38A1-42C0-96AB-0FFE0CAB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754" y="3573058"/>
            <a:ext cx="12758470" cy="7175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2A453-60FF-4238-9ACB-8CC849CAF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485" y="3350734"/>
            <a:ext cx="4286470" cy="762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81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On the fly machine learned force fields</a:t>
            </a:r>
            <a:endParaRPr lang="cs-CZ" sz="5599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39954"/>
              </p:ext>
            </p:extLst>
          </p:nvPr>
        </p:nvGraphicFramePr>
        <p:xfrm>
          <a:off x="1483367" y="2849719"/>
          <a:ext cx="20908281" cy="6584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8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80259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/>
                        <a:t>MLFF – machine learned </a:t>
                      </a:r>
                      <a:r>
                        <a:rPr lang="en-US" sz="7200"/>
                        <a:t>force fields</a:t>
                      </a:r>
                      <a:endParaRPr lang="en-US" sz="7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r>
                        <a:rPr lang="en-US" sz="3599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Five order </a:t>
                      </a:r>
                      <a:r>
                        <a:rPr lang="en-US" sz="3599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magnitude</a:t>
                      </a:r>
                      <a:r>
                        <a:rPr lang="en-US" sz="3599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faster than ab initio.</a:t>
                      </a:r>
                      <a:endParaRPr lang="en-US" sz="3599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7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599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</a:t>
                      </a:r>
                      <a:r>
                        <a:rPr lang="en-US" sz="3599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MLFF</a:t>
                      </a:r>
                      <a:r>
                        <a:rPr lang="en-US" sz="3599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almost ab initio accuracy.</a:t>
                      </a:r>
                      <a:endParaRPr lang="en-US" sz="3599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7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5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Stored quantities: forces between atoms, total energy and </a:t>
                      </a:r>
                      <a:r>
                        <a:rPr lang="en-US" sz="3599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stress </a:t>
                      </a:r>
                      <a:r>
                        <a:rPr lang="en-US" sz="3599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tensor.</a:t>
                      </a:r>
                      <a:endParaRPr lang="en-US" sz="3599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3081367577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r>
                        <a:rPr lang="en-US" sz="3599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careful regarding </a:t>
                      </a:r>
                      <a:r>
                        <a:rPr lang="en-US" sz="3599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magnetism</a:t>
                      </a:r>
                      <a:r>
                        <a:rPr lang="en-US" sz="3599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3599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characteristics</a:t>
                      </a:r>
                      <a:r>
                        <a:rPr lang="en-US" sz="3599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strongly </a:t>
                      </a:r>
                      <a:r>
                        <a:rPr lang="en-US" sz="3599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related to electronic</a:t>
                      </a:r>
                      <a:r>
                        <a:rPr lang="en-US" sz="3599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structure.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r>
                        <a:rPr lang="en-US" sz="3599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Advantages</a:t>
                      </a:r>
                      <a:r>
                        <a:rPr lang="en-US" sz="35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3599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</a:t>
                      </a:r>
                      <a:r>
                        <a:rPr lang="en-US" sz="35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599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large simulation cells</a:t>
                      </a:r>
                      <a:r>
                        <a:rPr lang="en-US" sz="3599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extraordinary speed.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8B206A38-46C1-3945-90FD-68F930CE675D}"/>
              </a:ext>
            </a:extLst>
          </p:cNvPr>
          <p:cNvGrpSpPr>
            <a:grpSpLocks noChangeAspect="1"/>
          </p:cNvGrpSpPr>
          <p:nvPr/>
        </p:nvGrpSpPr>
        <p:grpSpPr>
          <a:xfrm>
            <a:off x="13470870" y="9792549"/>
            <a:ext cx="2506637" cy="2388743"/>
            <a:chOff x="2601905" y="2579401"/>
            <a:chExt cx="1178007" cy="112260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FF3B2C-A292-5546-8FD2-830BE957EF69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412B30-4C35-2042-BB08-8A9F053FCC8B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699151-38EE-1F41-9E9A-E4649BC02777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309C75A-48A5-CD4A-989A-85B945831325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6459EEB-E000-7D41-844C-9E1AA38A3C3A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71ABD1-70FC-F641-A351-88EC5C8BDC7D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C23CDF6-D0F3-E944-9F4C-C89CA624E7C3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9186A9D-2824-9F4B-9CD0-3BF24814A4DF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BA6DA8-EC2F-0643-8568-F2E493E79326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952EE3-6274-074F-8B0E-DED4D21D1362}"/>
              </a:ext>
            </a:extLst>
          </p:cNvPr>
          <p:cNvGrpSpPr>
            <a:grpSpLocks noChangeAspect="1"/>
          </p:cNvGrpSpPr>
          <p:nvPr/>
        </p:nvGrpSpPr>
        <p:grpSpPr>
          <a:xfrm>
            <a:off x="6094017" y="10128519"/>
            <a:ext cx="2904321" cy="1778307"/>
            <a:chOff x="4096417" y="2463675"/>
            <a:chExt cx="1771727" cy="108482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0C3F796-C8F0-0D41-A554-3BD8BAF3F58A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F6CE7BF-543B-1C43-824B-12A8329FCCD0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4DD1A2-1CE5-354F-89E9-0CA2AF98B1A8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D75AC22-6025-A143-9098-FE9ACC9B049F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04D1969-DDB9-094D-92AA-CBCB354AD6CF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7DEF32FB-B286-784D-A527-E6F0A4489E15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47867F-89E2-454B-BD8F-DB94EB55183A}"/>
              </a:ext>
            </a:extLst>
          </p:cNvPr>
          <p:cNvSpPr txBox="1"/>
          <p:nvPr/>
        </p:nvSpPr>
        <p:spPr>
          <a:xfrm>
            <a:off x="10693298" y="10146222"/>
            <a:ext cx="956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9553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On the fly machine learned force fields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0EB28-02B2-174B-B786-6CA9B41D5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257" y="2048216"/>
            <a:ext cx="10680310" cy="10371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035F1-51B9-41C4-8D7A-31C2B493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227537" y="4730521"/>
            <a:ext cx="9245439" cy="50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8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60782E-6 L 0.19169 0.0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5" y="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How to plan your AIMD</a:t>
            </a:r>
            <a:endParaRPr lang="cs-CZ" sz="5599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3C8DAE-7E8D-4BBE-A9E8-49EFEC2D5685}"/>
              </a:ext>
            </a:extLst>
          </p:cNvPr>
          <p:cNvSpPr/>
          <p:nvPr/>
        </p:nvSpPr>
        <p:spPr>
          <a:xfrm>
            <a:off x="5147773" y="2312377"/>
            <a:ext cx="14085277" cy="152107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create training system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C7ED5F-605E-49FB-A3FD-0961B3AC84EC}"/>
              </a:ext>
            </a:extLst>
          </p:cNvPr>
          <p:cNvSpPr/>
          <p:nvPr/>
        </p:nvSpPr>
        <p:spPr>
          <a:xfrm>
            <a:off x="5147772" y="4434254"/>
            <a:ext cx="14085277" cy="152107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minimize it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D52842-8270-4C7F-9EF6-0D74FB9DF92A}"/>
              </a:ext>
            </a:extLst>
          </p:cNvPr>
          <p:cNvSpPr/>
          <p:nvPr/>
        </p:nvSpPr>
        <p:spPr>
          <a:xfrm>
            <a:off x="5147771" y="6556131"/>
            <a:ext cx="14085277" cy="152107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heat up the structure (</a:t>
            </a:r>
            <a:r>
              <a:rPr lang="en-US" sz="5400" dirty="0" err="1"/>
              <a:t>NpT</a:t>
            </a:r>
            <a:r>
              <a:rPr lang="en-US" sz="5400" dirty="0"/>
              <a:t> or NVT)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5D9259-8007-4E6B-8303-CA34A52BF5CD}"/>
              </a:ext>
            </a:extLst>
          </p:cNvPr>
          <p:cNvSpPr/>
          <p:nvPr/>
        </p:nvSpPr>
        <p:spPr>
          <a:xfrm>
            <a:off x="5147771" y="8748348"/>
            <a:ext cx="14085277" cy="152107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equilibrate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910D92-C4F3-4EC0-B764-6D8EC7BD89B3}"/>
              </a:ext>
            </a:extLst>
          </p:cNvPr>
          <p:cNvSpPr/>
          <p:nvPr/>
        </p:nvSpPr>
        <p:spPr>
          <a:xfrm>
            <a:off x="5147770" y="10940565"/>
            <a:ext cx="14085277" cy="152107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continue with simulations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35DC3EE-919C-4910-BB93-5C5BB4E7A92B}"/>
              </a:ext>
            </a:extLst>
          </p:cNvPr>
          <p:cNvSpPr/>
          <p:nvPr/>
        </p:nvSpPr>
        <p:spPr>
          <a:xfrm>
            <a:off x="11803546" y="3994639"/>
            <a:ext cx="773723" cy="31359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E1A641A-05E7-474B-B195-C19D784E3FA8}"/>
              </a:ext>
            </a:extLst>
          </p:cNvPr>
          <p:cNvSpPr/>
          <p:nvPr/>
        </p:nvSpPr>
        <p:spPr>
          <a:xfrm>
            <a:off x="11803546" y="6116516"/>
            <a:ext cx="773723" cy="31359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74F0873-554F-45B3-BA88-238C29C19249}"/>
              </a:ext>
            </a:extLst>
          </p:cNvPr>
          <p:cNvSpPr/>
          <p:nvPr/>
        </p:nvSpPr>
        <p:spPr>
          <a:xfrm>
            <a:off x="11803546" y="8285286"/>
            <a:ext cx="773723" cy="31359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9610282-7EE9-452B-A208-5D71411E11AA}"/>
              </a:ext>
            </a:extLst>
          </p:cNvPr>
          <p:cNvSpPr/>
          <p:nvPr/>
        </p:nvSpPr>
        <p:spPr>
          <a:xfrm>
            <a:off x="11803545" y="10442331"/>
            <a:ext cx="773723" cy="31359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6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Training set – the most important choice</a:t>
            </a:r>
            <a:endParaRPr lang="cs-CZ" sz="559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308EF-9414-4F8E-A132-D23A32D429E1}"/>
              </a:ext>
            </a:extLst>
          </p:cNvPr>
          <p:cNvSpPr txBox="1"/>
          <p:nvPr/>
        </p:nvSpPr>
        <p:spPr>
          <a:xfrm>
            <a:off x="2127357" y="2489774"/>
            <a:ext cx="20126109" cy="904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6600" dirty="0"/>
              <a:t>  Do not use super cell containing bulk.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6600" dirty="0"/>
              <a:t>  We achieved a very good MLFFs trained</a:t>
            </a:r>
            <a:br>
              <a:rPr lang="en-US" sz="6600" dirty="0"/>
            </a:br>
            <a:r>
              <a:rPr lang="en-US" sz="6600" dirty="0"/>
              <a:t>   on a super cells with grain boundary.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6600" dirty="0"/>
              <a:t>  At least 100 atoms.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6600" dirty="0"/>
              <a:t>  Type of GBs doesn’t play any role.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6600" dirty="0"/>
              <a:t>  Simulation cell at least 5 Angstroms length.</a:t>
            </a:r>
          </a:p>
        </p:txBody>
      </p:sp>
    </p:spTree>
    <p:extLst>
      <p:ext uri="{BB962C8B-B14F-4D97-AF65-F5344CB8AC3E}">
        <p14:creationId xmlns:p14="http://schemas.microsoft.com/office/powerpoint/2010/main" val="4129229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B0FB4733-17CC-4A70-B6B2-EFB25795311E}"/>
              </a:ext>
            </a:extLst>
          </p:cNvPr>
          <p:cNvSpPr txBox="1">
            <a:spLocks/>
          </p:cNvSpPr>
          <p:nvPr/>
        </p:nvSpPr>
        <p:spPr>
          <a:xfrm>
            <a:off x="1549831" y="1309352"/>
            <a:ext cx="21341166" cy="424731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dirty="0"/>
              <a:t>Let’s go to make same examples</a:t>
            </a:r>
            <a:endParaRPr lang="cs-CZ" sz="138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5FF5C8-6954-47A3-97CD-DAD548FFF46B}"/>
              </a:ext>
            </a:extLst>
          </p:cNvPr>
          <p:cNvGrpSpPr>
            <a:grpSpLocks noChangeAspect="1"/>
          </p:cNvGrpSpPr>
          <p:nvPr/>
        </p:nvGrpSpPr>
        <p:grpSpPr>
          <a:xfrm>
            <a:off x="14088922" y="7984826"/>
            <a:ext cx="2506637" cy="2388743"/>
            <a:chOff x="2601905" y="2579401"/>
            <a:chExt cx="1178007" cy="112260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47884F-5567-4A88-9114-0FFD3C42897B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A620555A-13EF-4BA2-9A3D-BB538AB0F57A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336A8A4B-57F7-4816-BA35-B886C1CEBE76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E93C5857-8A89-4897-B48B-DD7BC1BB3876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6669C10B-CD1A-47AC-A0E2-12E7AEC3A5FB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37C63E3-69AC-416A-AE03-91AA589C9CD6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D797436-9849-48C1-9B7A-1FED55511671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C475943-A84E-46F6-B3D0-E1BDECCC1F45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F8B85B2-BDB3-4E5C-A05C-B65E5750DBF3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C937C80-FEBC-4870-8A09-C3083DD15605}"/>
              </a:ext>
            </a:extLst>
          </p:cNvPr>
          <p:cNvGrpSpPr>
            <a:grpSpLocks noChangeAspect="1"/>
          </p:cNvGrpSpPr>
          <p:nvPr/>
        </p:nvGrpSpPr>
        <p:grpSpPr>
          <a:xfrm>
            <a:off x="7481473" y="8250186"/>
            <a:ext cx="2904321" cy="1778307"/>
            <a:chOff x="4096417" y="2463675"/>
            <a:chExt cx="1771727" cy="108482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6CE58A0-5D4D-420A-993A-93B7D22297F2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EA08CB9-74E1-4D30-BA70-63A74C91794E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8ACB1D5-04D5-4CDA-AA8E-164E1FAA0645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6E5C3F92-E1E0-47CC-B84E-E0F4A2557172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4E4A355-5457-42B6-9783-C279919CE3D0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47CD709E-D572-4F25-B20E-1D730EDDE3DA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D8A130B-71ED-4C22-8F52-F534897E9847}"/>
              </a:ext>
            </a:extLst>
          </p:cNvPr>
          <p:cNvSpPr txBox="1"/>
          <p:nvPr/>
        </p:nvSpPr>
        <p:spPr>
          <a:xfrm>
            <a:off x="11744221" y="8301886"/>
            <a:ext cx="1190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dirty="0"/>
              <a:t>+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8424E90-AC17-4CA1-AAC6-0C3994221986}"/>
              </a:ext>
            </a:extLst>
          </p:cNvPr>
          <p:cNvSpPr/>
          <p:nvPr/>
        </p:nvSpPr>
        <p:spPr>
          <a:xfrm>
            <a:off x="5162266" y="6857206"/>
            <a:ext cx="13577977" cy="4951562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949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3B66D0-40F3-4CF1-8DED-1B528C27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357" y="3029086"/>
            <a:ext cx="21244110" cy="80522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E5A2EC91-222C-4FAF-A325-7F9BBB5D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319" y="1105934"/>
            <a:ext cx="11560185" cy="1107996"/>
          </a:xfrm>
        </p:spPr>
        <p:txBody>
          <a:bodyPr/>
          <a:lstStyle/>
          <a:p>
            <a:r>
              <a:rPr lang="en-US" sz="7200" dirty="0"/>
              <a:t>Workshop time schedule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506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21423882" cy="861646"/>
          </a:xfrm>
        </p:spPr>
        <p:txBody>
          <a:bodyPr/>
          <a:lstStyle/>
          <a:p>
            <a:pPr algn="l"/>
            <a:r>
              <a:rPr lang="en-US" sz="5599" dirty="0"/>
              <a:t>Training set – the most important choice – W </a:t>
            </a:r>
            <a:r>
              <a:rPr lang="el-GR" sz="5599" dirty="0"/>
              <a:t>Σ</a:t>
            </a:r>
            <a:r>
              <a:rPr lang="en-US" sz="5599" dirty="0"/>
              <a:t>5 GB (310)</a:t>
            </a:r>
            <a:endParaRPr lang="cs-CZ" sz="5599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5B472-6269-4CA5-8DD4-AEC90A90B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472" y="2401475"/>
            <a:ext cx="18931879" cy="10253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748119-90A6-40C0-8989-07B721FDA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973" y="2448351"/>
            <a:ext cx="18931879" cy="1025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F2692B-B377-4151-A3E1-0528E468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91" y="440900"/>
            <a:ext cx="21423882" cy="861646"/>
          </a:xfrm>
        </p:spPr>
        <p:txBody>
          <a:bodyPr/>
          <a:lstStyle/>
          <a:p>
            <a:pPr algn="l"/>
            <a:r>
              <a:rPr lang="en-US" sz="5599" dirty="0"/>
              <a:t>Starting the learning procedure for MLFF</a:t>
            </a:r>
            <a:endParaRPr lang="cs-CZ" sz="559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151C7-3849-405A-9F96-166F0855C17E}"/>
              </a:ext>
            </a:extLst>
          </p:cNvPr>
          <p:cNvSpPr txBox="1"/>
          <p:nvPr/>
        </p:nvSpPr>
        <p:spPr>
          <a:xfrm>
            <a:off x="985137" y="3150150"/>
            <a:ext cx="22410550" cy="3415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Copy the data from /workshop to you home directory.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Download the structure file POSCAR.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Use VESTA or OVITO to visualize the straining structure for AIMD with on the fly machine learning.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Look into INCAR file. The are notes for the input variables.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Do not any change of POTCAR and leave it as it is. The file contains PAW pseudopotential of tungsten.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Start your simulation with on the fly learning forces and generate ML_ABN and ML_FFN files.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D36C05-D38D-4197-A888-91F07EF2FFEC}"/>
              </a:ext>
            </a:extLst>
          </p:cNvPr>
          <p:cNvSpPr txBox="1"/>
          <p:nvPr/>
        </p:nvSpPr>
        <p:spPr>
          <a:xfrm>
            <a:off x="1177871" y="8242735"/>
            <a:ext cx="19636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Enter command “</a:t>
            </a:r>
            <a:r>
              <a:rPr lang="en-US" sz="9600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qsub</a:t>
            </a:r>
            <a:r>
              <a:rPr lang="en-US" sz="96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 run.sh</a:t>
            </a:r>
            <a:r>
              <a:rPr lang="en-US" sz="96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91826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F2692B-B377-4151-A3E1-0528E468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91" y="440900"/>
            <a:ext cx="21423882" cy="861646"/>
          </a:xfrm>
        </p:spPr>
        <p:txBody>
          <a:bodyPr/>
          <a:lstStyle/>
          <a:p>
            <a:pPr algn="l"/>
            <a:r>
              <a:rPr lang="en-US" sz="5599" dirty="0"/>
              <a:t>Examine obtained results</a:t>
            </a:r>
            <a:endParaRPr lang="cs-CZ" sz="559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151C7-3849-405A-9F96-166F0855C17E}"/>
              </a:ext>
            </a:extLst>
          </p:cNvPr>
          <p:cNvSpPr txBox="1"/>
          <p:nvPr/>
        </p:nvSpPr>
        <p:spPr>
          <a:xfrm>
            <a:off x="985137" y="3150150"/>
            <a:ext cx="22410550" cy="286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Look how many steps were performed by the DFT calculation and how many from the MLFF dataset.</a:t>
            </a:r>
          </a:p>
          <a:p>
            <a:pPr marL="1485627" lvl="1" indent="-571500">
              <a:buFont typeface="Wingdings" panose="05000000000000000000" pitchFamily="2" charset="2"/>
              <a:buChar char="q"/>
            </a:pPr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[grep rms OSZICAR |</a:t>
            </a:r>
            <a:r>
              <a:rPr lang="en-US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wc</a:t>
            </a:r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 –l]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Print temperature vs. number of steps.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Print pressure vs number of steps.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Use VESTA or OVITO to visualize the straining structure for AIMD with on the fly machine learning.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20BBC-99EC-49C4-A1BA-C2E6E71B8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064" y="6211516"/>
            <a:ext cx="8100172" cy="6207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77620-CB90-4FE1-BCE8-E85A1E0F2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690" y="6211516"/>
            <a:ext cx="7956742" cy="6207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75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F2692B-B377-4151-A3E1-0528E468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91" y="440900"/>
            <a:ext cx="21423882" cy="861646"/>
          </a:xfrm>
        </p:spPr>
        <p:txBody>
          <a:bodyPr/>
          <a:lstStyle/>
          <a:p>
            <a:pPr algn="l"/>
            <a:r>
              <a:rPr lang="en-US" sz="5599" dirty="0"/>
              <a:t>Can MLFF reflect hydrostatic strain?</a:t>
            </a:r>
            <a:endParaRPr lang="cs-CZ" sz="559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151C7-3849-405A-9F96-166F0855C17E}"/>
              </a:ext>
            </a:extLst>
          </p:cNvPr>
          <p:cNvSpPr txBox="1"/>
          <p:nvPr/>
        </p:nvSpPr>
        <p:spPr>
          <a:xfrm>
            <a:off x="985137" y="2468225"/>
            <a:ext cx="2241055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Go to directory and start the MLFF as well as the DFT simulation for comparison.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Get data via the present script.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Print them and compare, e.g. </a:t>
            </a:r>
            <a:r>
              <a:rPr lang="en-US" dirty="0" err="1"/>
              <a:t>SciDAVis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E3869-6529-49AD-B266-9C5031315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80" y="4494509"/>
            <a:ext cx="13995125" cy="8142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7D442A-C112-43E4-85E2-4909D874988F}"/>
              </a:ext>
            </a:extLst>
          </p:cNvPr>
          <p:cNvSpPr/>
          <p:nvPr/>
        </p:nvSpPr>
        <p:spPr>
          <a:xfrm>
            <a:off x="6168967" y="4222167"/>
            <a:ext cx="5191290" cy="676943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227997-59FD-492B-BD3D-207D6FD4E922}"/>
              </a:ext>
            </a:extLst>
          </p:cNvPr>
          <p:cNvSpPr/>
          <p:nvPr/>
        </p:nvSpPr>
        <p:spPr>
          <a:xfrm>
            <a:off x="2231050" y="9264988"/>
            <a:ext cx="4262739" cy="19812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C1E079-BB9A-4ADD-8F5C-CA947DD5B76E}"/>
              </a:ext>
            </a:extLst>
          </p:cNvPr>
          <p:cNvSpPr/>
          <p:nvPr/>
        </p:nvSpPr>
        <p:spPr>
          <a:xfrm>
            <a:off x="12147385" y="5126363"/>
            <a:ext cx="2949920" cy="3461686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D10AC1-5599-4CD5-BBF0-5174B0F8E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726" y="4494509"/>
            <a:ext cx="8868634" cy="5656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00E85-D881-4968-AA92-7F9FBBCD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3191" y="440900"/>
            <a:ext cx="4781620" cy="24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9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F2692B-B377-4151-A3E1-0528E468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91" y="440900"/>
            <a:ext cx="21423882" cy="861646"/>
          </a:xfrm>
        </p:spPr>
        <p:txBody>
          <a:bodyPr/>
          <a:lstStyle/>
          <a:p>
            <a:pPr algn="l"/>
            <a:r>
              <a:rPr lang="en-US" sz="5599"/>
              <a:t>Bulk moduli?</a:t>
            </a:r>
            <a:endParaRPr lang="cs-CZ" sz="559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151C7-3849-405A-9F96-166F0855C17E}"/>
              </a:ext>
            </a:extLst>
          </p:cNvPr>
          <p:cNvSpPr txBox="1"/>
          <p:nvPr/>
        </p:nvSpPr>
        <p:spPr>
          <a:xfrm>
            <a:off x="985137" y="2468225"/>
            <a:ext cx="2241055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Go to directory and start the MLFF as well as the DFT simulation for comparison.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Get data via the present script.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dirty="0"/>
              <a:t>Print them and compare with the DFT results (also available under DFT directory) and experiments.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09CC4-F102-4C81-9151-5DC718203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4" y="4507560"/>
            <a:ext cx="9646490" cy="7777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06A1FA-F96A-4A3B-9B48-407816216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603" y="4507560"/>
            <a:ext cx="9785395" cy="7777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D065C-673F-4B4D-91AE-5C9D1888B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3191" y="440900"/>
            <a:ext cx="4781620" cy="2468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D4A8DC-1E80-4255-831E-F954A96D5373}"/>
              </a:ext>
            </a:extLst>
          </p:cNvPr>
          <p:cNvSpPr txBox="1"/>
          <p:nvPr/>
        </p:nvSpPr>
        <p:spPr>
          <a:xfrm>
            <a:off x="19180420" y="2975864"/>
            <a:ext cx="4699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https://en.wikipedia.org/wiki/Bulk_modulus</a:t>
            </a:r>
          </a:p>
        </p:txBody>
      </p:sp>
    </p:spTree>
    <p:extLst>
      <p:ext uri="{BB962C8B-B14F-4D97-AF65-F5344CB8AC3E}">
        <p14:creationId xmlns:p14="http://schemas.microsoft.com/office/powerpoint/2010/main" val="212132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7757" y="5581611"/>
            <a:ext cx="18332511" cy="1231106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1108075" y="11276574"/>
            <a:ext cx="18332193" cy="2154238"/>
          </a:xfrm>
        </p:spPr>
        <p:txBody>
          <a:bodyPr/>
          <a:lstStyle/>
          <a:p>
            <a:r>
              <a:rPr lang="en-GB" dirty="0"/>
              <a:t>www.eeagrants.org</a:t>
            </a:r>
            <a:br>
              <a:rPr lang="en-GB" dirty="0"/>
            </a:br>
            <a:r>
              <a:rPr lang="en-GB" dirty="0"/>
              <a:t>Facebook, Twitter, LinkedIn, Instagram</a:t>
            </a:r>
            <a:br>
              <a:rPr lang="en-GB" dirty="0"/>
            </a:br>
            <a:r>
              <a:rPr lang="en-GB" dirty="0"/>
              <a:t>YouTube: </a:t>
            </a:r>
            <a:r>
              <a:rPr lang="en-GB" dirty="0" err="1"/>
              <a:t>EEANorwayGrants</a:t>
            </a:r>
            <a:br>
              <a:rPr lang="en-GB" dirty="0"/>
            </a:br>
            <a:r>
              <a:rPr lang="en-GB" dirty="0"/>
              <a:t>Mail: info-fmo@efta.int</a:t>
            </a:r>
          </a:p>
        </p:txBody>
      </p:sp>
    </p:spTree>
    <p:extLst>
      <p:ext uri="{BB962C8B-B14F-4D97-AF65-F5344CB8AC3E}">
        <p14:creationId xmlns:p14="http://schemas.microsoft.com/office/powerpoint/2010/main" val="1669863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810827" y="9721850"/>
            <a:ext cx="10313534" cy="1231106"/>
          </a:xfrm>
        </p:spPr>
        <p:txBody>
          <a:bodyPr/>
          <a:lstStyle/>
          <a:p>
            <a:r>
              <a:rPr lang="cs-CZ" dirty="0"/>
              <a:t>MLFF – MD with</a:t>
            </a:r>
            <a:endParaRPr lang="en-US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Petr Šesták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4.8.2022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Workshop MD	</a:t>
            </a:r>
            <a:endParaRPr lang="en-GB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>
          <a:xfrm>
            <a:off x="1260157" y="2791280"/>
            <a:ext cx="6767125" cy="461665"/>
          </a:xfrm>
        </p:spPr>
        <p:txBody>
          <a:bodyPr/>
          <a:lstStyle/>
          <a:p>
            <a:r>
              <a:rPr lang="en-GB" dirty="0"/>
              <a:t>EHP-CZ-ICP-3-012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1F1CF6A-211D-445D-9B82-7E4021AB6230}"/>
              </a:ext>
            </a:extLst>
          </p:cNvPr>
          <p:cNvSpPr txBox="1">
            <a:spLocks/>
          </p:cNvSpPr>
          <p:nvPr/>
        </p:nvSpPr>
        <p:spPr>
          <a:xfrm>
            <a:off x="10841135" y="9721850"/>
            <a:ext cx="7745804" cy="12311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DFT precission</a:t>
            </a:r>
            <a:endParaRPr lang="en-US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E6D2B6A2-E8CA-43EA-9BC1-2167124ECE3D}"/>
              </a:ext>
            </a:extLst>
          </p:cNvPr>
          <p:cNvSpPr txBox="1">
            <a:spLocks/>
          </p:cNvSpPr>
          <p:nvPr/>
        </p:nvSpPr>
        <p:spPr>
          <a:xfrm>
            <a:off x="10823550" y="9721850"/>
            <a:ext cx="3721146" cy="12311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almost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9271E-6 4.80611E-6 L 0.14651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5" y="-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643E9-CE4F-4FF2-B3A2-B5F2BFA68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3" y="4355712"/>
            <a:ext cx="13182393" cy="79505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822C66-138C-42E0-9BD3-660561576CAE}"/>
              </a:ext>
            </a:extLst>
          </p:cNvPr>
          <p:cNvSpPr txBox="1"/>
          <p:nvPr/>
        </p:nvSpPr>
        <p:spPr>
          <a:xfrm>
            <a:off x="4215538" y="1735810"/>
            <a:ext cx="1318239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Czech National Supercomputing Centre – IT4I (www.it4i.cz)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672DA9-2B07-440C-A60F-95FDC7F2B851}"/>
              </a:ext>
            </a:extLst>
          </p:cNvPr>
          <p:cNvSpPr/>
          <p:nvPr/>
        </p:nvSpPr>
        <p:spPr>
          <a:xfrm>
            <a:off x="13855483" y="8503500"/>
            <a:ext cx="9593451" cy="2526224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MD or DFT large systems are preformed</a:t>
            </a:r>
          </a:p>
          <a:p>
            <a:pPr algn="ctr"/>
            <a:r>
              <a:rPr lang="en-US" dirty="0"/>
              <a:t>at HPC facilities.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707E7F4-DE80-4835-8682-160495DE5086}"/>
              </a:ext>
            </a:extLst>
          </p:cNvPr>
          <p:cNvSpPr/>
          <p:nvPr/>
        </p:nvSpPr>
        <p:spPr>
          <a:xfrm>
            <a:off x="13855483" y="3360692"/>
            <a:ext cx="9593451" cy="3169109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You always reach to some point</a:t>
            </a:r>
            <a:br>
              <a:rPr lang="en-US" dirty="0"/>
            </a:br>
            <a:r>
              <a:rPr lang="en-US" dirty="0"/>
              <a:t>where your simulations</a:t>
            </a:r>
          </a:p>
          <a:p>
            <a:pPr algn="ctr"/>
            <a:r>
              <a:rPr lang="en-US" dirty="0"/>
              <a:t> overwhelm capability you local PC.</a:t>
            </a:r>
          </a:p>
        </p:txBody>
      </p:sp>
    </p:spTree>
    <p:extLst>
      <p:ext uri="{BB962C8B-B14F-4D97-AF65-F5344CB8AC3E}">
        <p14:creationId xmlns:p14="http://schemas.microsoft.com/office/powerpoint/2010/main" val="559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8D749-7C1C-4B5F-9279-6818CB008C0E}"/>
              </a:ext>
            </a:extLst>
          </p:cNvPr>
          <p:cNvSpPr txBox="1"/>
          <p:nvPr/>
        </p:nvSpPr>
        <p:spPr>
          <a:xfrm>
            <a:off x="769691" y="11494356"/>
            <a:ext cx="12197166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https://www.it4i.cz/en/research/research-flagships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1A24EB-8FF5-4A83-9545-6F3054FF4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399" y="1813481"/>
            <a:ext cx="20550025" cy="92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3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EFC7B-761D-4B0F-A48B-BD9A592F1532}"/>
              </a:ext>
            </a:extLst>
          </p:cNvPr>
          <p:cNvSpPr txBox="1"/>
          <p:nvPr/>
        </p:nvSpPr>
        <p:spPr>
          <a:xfrm>
            <a:off x="2434229" y="2658966"/>
            <a:ext cx="19512366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#!/bin/bash</a:t>
            </a:r>
          </a:p>
          <a:p>
            <a:r>
              <a:rPr lang="en-US" sz="4800" dirty="0"/>
              <a:t>#PBS -N NAMEJOB</a:t>
            </a:r>
          </a:p>
          <a:p>
            <a:r>
              <a:rPr lang="en-US" sz="4800" dirty="0"/>
              <a:t>#PBS -l nodes=1:ppn=64:epyc7551</a:t>
            </a:r>
          </a:p>
          <a:p>
            <a:r>
              <a:rPr lang="en-US" sz="4800" dirty="0"/>
              <a:t>#PBS -l mem=120gb</a:t>
            </a:r>
          </a:p>
          <a:p>
            <a:r>
              <a:rPr lang="en-US" sz="4800" dirty="0"/>
              <a:t>#PBS -q default</a:t>
            </a:r>
          </a:p>
          <a:p>
            <a:r>
              <a:rPr lang="en-US" sz="4800" dirty="0"/>
              <a:t>##PBS -l </a:t>
            </a:r>
            <a:r>
              <a:rPr lang="en-US" sz="4800" dirty="0" err="1"/>
              <a:t>walltime</a:t>
            </a:r>
            <a:r>
              <a:rPr lang="en-US" sz="4800" dirty="0"/>
              <a:t>=2:00:00</a:t>
            </a:r>
          </a:p>
          <a:p>
            <a:endParaRPr lang="en-US" sz="4800" dirty="0"/>
          </a:p>
          <a:p>
            <a:r>
              <a:rPr lang="en-US" sz="4800" dirty="0"/>
              <a:t>cd $PBS_O_WORKDIR</a:t>
            </a:r>
          </a:p>
          <a:p>
            <a:r>
              <a:rPr lang="en-US" sz="4800" dirty="0"/>
              <a:t>module add vasp-6.3.0-openmpi-4.1.0</a:t>
            </a:r>
          </a:p>
          <a:p>
            <a:r>
              <a:rPr lang="en-US" sz="4800" dirty="0" err="1"/>
              <a:t>mpirun</a:t>
            </a:r>
            <a:r>
              <a:rPr lang="en-US" sz="4800" dirty="0"/>
              <a:t> </a:t>
            </a:r>
            <a:r>
              <a:rPr lang="en-US" sz="4800" dirty="0" err="1"/>
              <a:t>vasp_std</a:t>
            </a:r>
            <a:r>
              <a:rPr lang="en-US" sz="4800" dirty="0"/>
              <a:t> &gt;log.txt</a:t>
            </a:r>
          </a:p>
        </p:txBody>
      </p:sp>
    </p:spTree>
    <p:extLst>
      <p:ext uri="{BB962C8B-B14F-4D97-AF65-F5344CB8AC3E}">
        <p14:creationId xmlns:p14="http://schemas.microsoft.com/office/powerpoint/2010/main" val="2314720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2341</TotalTime>
  <Words>1687</Words>
  <Application>Microsoft Macintosh PowerPoint</Application>
  <PresentationFormat>Custom</PresentationFormat>
  <Paragraphs>291</Paragraphs>
  <Slides>55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Arial</vt:lpstr>
      <vt:lpstr>Calibri</vt:lpstr>
      <vt:lpstr>Cambria Math</vt:lpstr>
      <vt:lpstr>Forte</vt:lpstr>
      <vt:lpstr>Microsoft Yi Baiti</vt:lpstr>
      <vt:lpstr>Montserrat-Bold</vt:lpstr>
      <vt:lpstr>NimbusRomNo9L-Regu</vt:lpstr>
      <vt:lpstr>rtxr</vt:lpstr>
      <vt:lpstr>Symbol</vt:lpstr>
      <vt:lpstr>Times New Roman</vt:lpstr>
      <vt:lpstr>Wingdings</vt:lpstr>
      <vt:lpstr>Office-tema</vt:lpstr>
      <vt:lpstr>Workshop on MD simulations</vt:lpstr>
      <vt:lpstr>Trondheim</vt:lpstr>
      <vt:lpstr>Sharing experience and knowledge in multiscale modelling of materials</vt:lpstr>
      <vt:lpstr>Organization info</vt:lpstr>
      <vt:lpstr>Workshop time schedule</vt:lpstr>
      <vt:lpstr>MLFF – MD with</vt:lpstr>
      <vt:lpstr>HPC – High Performance Computing</vt:lpstr>
      <vt:lpstr>HPC – High Performance Computing</vt:lpstr>
      <vt:lpstr>HPC – High Performance Computing</vt:lpstr>
      <vt:lpstr>HPC – High Performance Computing</vt:lpstr>
      <vt:lpstr>HPC – High Performance Computing</vt:lpstr>
      <vt:lpstr>Plan</vt:lpstr>
      <vt:lpstr>Multiscale modeling</vt:lpstr>
      <vt:lpstr>Reactions from audience of experimentalists</vt:lpstr>
      <vt:lpstr>Comparison MD with DFT</vt:lpstr>
      <vt:lpstr>Comparison MD with DFT</vt:lpstr>
      <vt:lpstr>PowerPoint Presentation</vt:lpstr>
      <vt:lpstr>If you don’t do it, you are a dead ship in the water! </vt:lpstr>
      <vt:lpstr>Why LAMMPS and MLFF?</vt:lpstr>
      <vt:lpstr>PowerPoint Presentation</vt:lpstr>
      <vt:lpstr>Ab initio simulations and molecular dynamics</vt:lpstr>
      <vt:lpstr>DFT self-consistent cycle</vt:lpstr>
      <vt:lpstr>Ab initio methods  (first principles) </vt:lpstr>
      <vt:lpstr>VASP – Vienna Ab initio Simulation Package</vt:lpstr>
      <vt:lpstr>PowerPoint Presentation</vt:lpstr>
      <vt:lpstr>PowerPoint Presentation</vt:lpstr>
      <vt:lpstr>MD fundamental scheme</vt:lpstr>
      <vt:lpstr>AIMD – ab initio molecular dynamics</vt:lpstr>
      <vt:lpstr>Characteristics of AIMD</vt:lpstr>
      <vt:lpstr>Affected by the simulation cell size</vt:lpstr>
      <vt:lpstr>How I can decrease temperature oscillations?</vt:lpstr>
      <vt:lpstr>Types of ab initio MD</vt:lpstr>
      <vt:lpstr>Training set – the most important choice</vt:lpstr>
      <vt:lpstr>PowerPoint Presentation</vt:lpstr>
      <vt:lpstr>PowerPoint Presentation</vt:lpstr>
      <vt:lpstr>On the fly machine learned force fields</vt:lpstr>
      <vt:lpstr>On the fly machine learned force fields</vt:lpstr>
      <vt:lpstr>Perspective: Machine learning potentials for atomistic simulations</vt:lpstr>
      <vt:lpstr>On the fly machine learning</vt:lpstr>
      <vt:lpstr>What we achieved since releasing in February?</vt:lpstr>
      <vt:lpstr>Tin GB segregation</vt:lpstr>
      <vt:lpstr>Tin GB segregation</vt:lpstr>
      <vt:lpstr>Tin GB segregation</vt:lpstr>
      <vt:lpstr>Tin GB segregation</vt:lpstr>
      <vt:lpstr>On the fly machine learned force fields</vt:lpstr>
      <vt:lpstr>On the fly machine learned force fields</vt:lpstr>
      <vt:lpstr>How to plan your AIMD</vt:lpstr>
      <vt:lpstr>Training set – the most important choice</vt:lpstr>
      <vt:lpstr>PowerPoint Presentation</vt:lpstr>
      <vt:lpstr>Training set – the most important choice – W Σ5 GB (310)</vt:lpstr>
      <vt:lpstr>Starting the learning procedure for MLFF</vt:lpstr>
      <vt:lpstr>Examine obtained results</vt:lpstr>
      <vt:lpstr>Can MLFF reflect hydrostatic strain?</vt:lpstr>
      <vt:lpstr>Bulk moduli?</vt:lpstr>
      <vt:lpstr>Thank you!</vt:lpstr>
    </vt:vector>
  </TitlesOfParts>
  <Company>EFTA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Šesták Petr (17463)</cp:lastModifiedBy>
  <cp:revision>125</cp:revision>
  <dcterms:created xsi:type="dcterms:W3CDTF">2017-06-12T12:11:38Z</dcterms:created>
  <dcterms:modified xsi:type="dcterms:W3CDTF">2022-09-03T11:59:37Z</dcterms:modified>
</cp:coreProperties>
</file>