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(null)" ContentType="image/x-em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2" r:id="rId2"/>
    <p:sldId id="348" r:id="rId3"/>
    <p:sldId id="350" r:id="rId4"/>
    <p:sldId id="332" r:id="rId5"/>
    <p:sldId id="333" r:id="rId6"/>
    <p:sldId id="334" r:id="rId7"/>
    <p:sldId id="341" r:id="rId8"/>
    <p:sldId id="342" r:id="rId9"/>
    <p:sldId id="346" r:id="rId10"/>
    <p:sldId id="347" r:id="rId11"/>
    <p:sldId id="343" r:id="rId12"/>
    <p:sldId id="345" r:id="rId13"/>
    <p:sldId id="344" r:id="rId14"/>
    <p:sldId id="294" r:id="rId15"/>
    <p:sldId id="290" r:id="rId16"/>
    <p:sldId id="349" r:id="rId17"/>
    <p:sldId id="338" r:id="rId18"/>
    <p:sldId id="331" r:id="rId19"/>
    <p:sldId id="336" r:id="rId20"/>
    <p:sldId id="330" r:id="rId21"/>
    <p:sldId id="335" r:id="rId22"/>
    <p:sldId id="337" r:id="rId23"/>
    <p:sldId id="339" r:id="rId24"/>
    <p:sldId id="340" r:id="rId25"/>
    <p:sldId id="351" r:id="rId26"/>
  </p:sldIdLst>
  <p:sldSz cx="24380825" cy="13714413"/>
  <p:notesSz cx="6858000" cy="9144000"/>
  <p:defaultTextStyle>
    <a:defPPr>
      <a:defRPr lang="en-US"/>
    </a:defPPr>
    <a:lvl1pPr marL="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C74"/>
    <a:srgbClr val="3EAF79"/>
    <a:srgbClr val="D8222C"/>
    <a:srgbClr val="FF0016"/>
    <a:srgbClr val="003096"/>
    <a:srgbClr val="20D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5" autoAdjust="0"/>
    <p:restoredTop sz="94628" autoAdjust="0"/>
  </p:normalViewPr>
  <p:slideViewPr>
    <p:cSldViewPr snapToGrid="0">
      <p:cViewPr varScale="1">
        <p:scale>
          <a:sx n="46" d="100"/>
          <a:sy n="46" d="100"/>
        </p:scale>
        <p:origin x="24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6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2BC0F-7084-4C9F-B157-046C3CBDF955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7DFC9-24E8-442D-BDAD-54B920CF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0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57144-1CBB-4515-B696-16F63A0D6277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A259D-87B2-48A8-8896-0559A1CBD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04.09.2023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11" name="Bild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84923"/>
            <a:ext cx="2386994" cy="16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8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2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58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45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Orang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Grønn">
    <p:bg>
      <p:bgPr>
        <a:solidFill>
          <a:srgbClr val="3EA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92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Blå">
    <p:bg>
      <p:bgPr>
        <a:solidFill>
          <a:srgbClr val="0F3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41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3543261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5161524"/>
            <a:ext cx="18332193" cy="2154238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914263" indent="0">
              <a:buNone/>
              <a:defRPr b="1">
                <a:solidFill>
                  <a:schemeClr val="bg1"/>
                </a:solidFill>
              </a:defRPr>
            </a:lvl2pPr>
            <a:lvl3pPr marL="1828526" indent="0">
              <a:buNone/>
              <a:defRPr b="1">
                <a:solidFill>
                  <a:schemeClr val="bg1"/>
                </a:solidFill>
              </a:defRPr>
            </a:lvl3pPr>
            <a:lvl4pPr marL="2742789" indent="0">
              <a:buNone/>
              <a:defRPr b="1">
                <a:solidFill>
                  <a:schemeClr val="bg1"/>
                </a:solidFill>
              </a:defRPr>
            </a:lvl4pPr>
            <a:lvl5pPr marL="3657052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pic>
        <p:nvPicPr>
          <p:cNvPr id="6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79210"/>
            <a:ext cx="2386994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4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041" y="1153471"/>
            <a:ext cx="21942743" cy="1077218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9041" y="3200031"/>
            <a:ext cx="21942743" cy="90508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19041" y="12711230"/>
            <a:ext cx="5688859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8DF6B-D000-4424-AB64-D710AAE5C964}" type="datetimeFigureOut">
              <a:rPr lang="fr-FR"/>
              <a:pPr>
                <a:defRPr/>
              </a:pPr>
              <a:t>04/09/2023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30115" y="12711230"/>
            <a:ext cx="7720595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472925" y="12711230"/>
            <a:ext cx="5688859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C45C2-5B32-4DCF-A758-BB53B393D4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949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akgrunns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fld id="{35900153-C3D1-4B62-A437-E57CAB8AEB13}" type="datetime1">
              <a:rPr lang="nb-NO" smtClean="0"/>
              <a:t>04.09.2023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79210"/>
            <a:ext cx="2386994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42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70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4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60386" y="1167476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73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33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1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3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386" y="1097394"/>
            <a:ext cx="21861705" cy="107721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386" y="2647950"/>
            <a:ext cx="21861705" cy="96315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9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9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64" r:id="rId4"/>
    <p:sldLayoutId id="2147483657" r:id="rId5"/>
    <p:sldLayoutId id="2147483665" r:id="rId6"/>
    <p:sldLayoutId id="2147483658" r:id="rId7"/>
    <p:sldLayoutId id="2147483666" r:id="rId8"/>
    <p:sldLayoutId id="2147483659" r:id="rId9"/>
    <p:sldLayoutId id="2147483660" r:id="rId10"/>
    <p:sldLayoutId id="2147483667" r:id="rId11"/>
    <p:sldLayoutId id="2147483661" r:id="rId12"/>
    <p:sldLayoutId id="2147483668" r:id="rId13"/>
    <p:sldLayoutId id="2147483651" r:id="rId14"/>
    <p:sldLayoutId id="2147483669" r:id="rId15"/>
    <p:sldLayoutId id="2147483670" r:id="rId16"/>
    <p:sldLayoutId id="2147483663" r:id="rId17"/>
    <p:sldLayoutId id="2147483671" r:id="rId18"/>
  </p:sldLayoutIdLst>
  <p:hf sldNum="0" hdr="0" ftr="0"/>
  <p:txStyles>
    <p:titleStyle>
      <a:lvl1pPr algn="l" defTabSz="1828526" rtl="0" eaLnBrk="1" latinLnBrk="0" hangingPunct="1">
        <a:lnSpc>
          <a:spcPct val="100000"/>
        </a:lnSpc>
        <a:spcBef>
          <a:spcPct val="0"/>
        </a:spcBef>
        <a:buNone/>
        <a:defRPr sz="7000" b="1" kern="1200">
          <a:solidFill>
            <a:srgbClr val="0F3C74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828526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1371394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2285657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3199920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4114183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5028446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8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26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6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7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(null)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105734" y="676781"/>
            <a:ext cx="16474702" cy="3693319"/>
          </a:xfrm>
        </p:spPr>
        <p:txBody>
          <a:bodyPr/>
          <a:lstStyle/>
          <a:p>
            <a:r>
              <a:rPr lang="en-US" dirty="0"/>
              <a:t>Current possibilities in machine learning – how to glue MD and DFT together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Petr Šesták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6.9.2023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6"/>
          </p:nvPr>
        </p:nvSpPr>
        <p:spPr>
          <a:xfrm>
            <a:off x="1260157" y="2791280"/>
            <a:ext cx="6767125" cy="461665"/>
          </a:xfrm>
        </p:spPr>
        <p:txBody>
          <a:bodyPr/>
          <a:lstStyle/>
          <a:p>
            <a:r>
              <a:rPr lang="en-GB" dirty="0"/>
              <a:t>EHP-CZ-ICP-3-012</a:t>
            </a:r>
          </a:p>
        </p:txBody>
      </p:sp>
    </p:spTree>
    <p:extLst>
      <p:ext uri="{BB962C8B-B14F-4D97-AF65-F5344CB8AC3E}">
        <p14:creationId xmlns:p14="http://schemas.microsoft.com/office/powerpoint/2010/main" val="3796539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084" y="-191982"/>
            <a:ext cx="12864340" cy="2215991"/>
          </a:xfrm>
        </p:spPr>
        <p:txBody>
          <a:bodyPr/>
          <a:lstStyle/>
          <a:p>
            <a:r>
              <a:rPr lang="en-US" sz="7200" dirty="0"/>
              <a:t>Learning on the fly – hydrate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38F2D-6A75-D944-ACE1-6738FCF3C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528" y="1824670"/>
            <a:ext cx="14752853" cy="10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28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084" y="-191982"/>
            <a:ext cx="12864340" cy="2215991"/>
          </a:xfrm>
        </p:spPr>
        <p:txBody>
          <a:bodyPr/>
          <a:lstStyle/>
          <a:p>
            <a:r>
              <a:rPr lang="en-US" sz="7200" dirty="0"/>
              <a:t>Learning on the fly – hydrate</a:t>
            </a:r>
            <a:endParaRPr lang="en-GB" dirty="0"/>
          </a:p>
        </p:txBody>
      </p:sp>
      <p:pic>
        <p:nvPicPr>
          <p:cNvPr id="6" name="Screen-2022-11-03-222435.mp4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5FE0856C-34F9-834C-BA2F-E8D39F86F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7342" y="1710975"/>
            <a:ext cx="17298648" cy="1081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0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084" y="-191982"/>
            <a:ext cx="12864340" cy="2215991"/>
          </a:xfrm>
        </p:spPr>
        <p:txBody>
          <a:bodyPr/>
          <a:lstStyle/>
          <a:p>
            <a:r>
              <a:rPr lang="en-US" sz="7200" dirty="0"/>
              <a:t>Learning on the fly – hydrate</a:t>
            </a:r>
            <a:endParaRPr lang="en-GB" dirty="0"/>
          </a:p>
        </p:txBody>
      </p:sp>
      <p:pic>
        <p:nvPicPr>
          <p:cNvPr id="5" name="Erling_MLFF_NVT_low_non-optimized-explosion.mp4">
            <a:hlinkClick r:id="" action="ppaction://media"/>
            <a:extLst>
              <a:ext uri="{FF2B5EF4-FFF2-40B4-BE49-F238E27FC236}">
                <a16:creationId xmlns:a16="http://schemas.microsoft.com/office/drawing/2014/main" id="{A9119333-9A5A-BA4D-B96F-634254033D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7744" y="1882749"/>
            <a:ext cx="10032866" cy="1003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5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181" y="0"/>
            <a:ext cx="18117519" cy="2215991"/>
          </a:xfrm>
        </p:spPr>
        <p:txBody>
          <a:bodyPr/>
          <a:lstStyle/>
          <a:p>
            <a:r>
              <a:rPr lang="en-US" sz="7200" dirty="0"/>
              <a:t>Learning on the fly – hydrate - optimized</a:t>
            </a:r>
            <a:endParaRPr lang="en-GB" dirty="0"/>
          </a:p>
        </p:txBody>
      </p:sp>
      <p:pic>
        <p:nvPicPr>
          <p:cNvPr id="4" name="Screen-2023-08-31-145933.mp4">
            <a:hlinkClick r:id="" action="ppaction://media"/>
            <a:extLst>
              <a:ext uri="{FF2B5EF4-FFF2-40B4-BE49-F238E27FC236}">
                <a16:creationId xmlns:a16="http://schemas.microsoft.com/office/drawing/2014/main" id="{663744EA-4C47-7B45-813C-4805DCD58D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6144" y="2070020"/>
            <a:ext cx="11703884" cy="956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4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27" y="55991"/>
            <a:ext cx="23107973" cy="2215991"/>
          </a:xfrm>
        </p:spPr>
        <p:txBody>
          <a:bodyPr/>
          <a:lstStyle/>
          <a:p>
            <a:pPr algn="ctr"/>
            <a:r>
              <a:rPr lang="en-US" sz="7200" dirty="0"/>
              <a:t>If you don’t do it, you are a dead ship in the water!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5A6E0-D6C8-4F24-8A36-944C36CC1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315" y="2741798"/>
            <a:ext cx="14509297" cy="91917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7E09A9-0A3A-41AF-B26F-1653DC798952}"/>
              </a:ext>
            </a:extLst>
          </p:cNvPr>
          <p:cNvSpPr txBox="1"/>
          <p:nvPr/>
        </p:nvSpPr>
        <p:spPr>
          <a:xfrm>
            <a:off x="844213" y="10179566"/>
            <a:ext cx="8028122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Webinar available at:</a:t>
            </a:r>
          </a:p>
          <a:p>
            <a:r>
              <a:rPr lang="en-US" dirty="0"/>
              <a:t>https://www.materialsdesign.com/</a:t>
            </a:r>
            <a:br>
              <a:rPr lang="en-US" dirty="0"/>
            </a:br>
            <a:r>
              <a:rPr lang="en-US" dirty="0"/>
              <a:t>webinars/recorded/ugm-2021-kresse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708729-C463-430B-9E62-A0B1B0E8A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10" y="2992952"/>
            <a:ext cx="7183883" cy="51293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8F801B-5643-432E-AC6E-9B7BE360C1CA}"/>
              </a:ext>
            </a:extLst>
          </p:cNvPr>
          <p:cNvSpPr/>
          <p:nvPr/>
        </p:nvSpPr>
        <p:spPr>
          <a:xfrm>
            <a:off x="10073899" y="8539567"/>
            <a:ext cx="10151389" cy="75941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9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343AAC-895F-4753-93D3-61DDD52D3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321" y="1711447"/>
            <a:ext cx="17960893" cy="102915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674" y="362015"/>
            <a:ext cx="11560185" cy="1107996"/>
          </a:xfrm>
        </p:spPr>
        <p:txBody>
          <a:bodyPr/>
          <a:lstStyle/>
          <a:p>
            <a:r>
              <a:rPr lang="en-US" sz="7200" dirty="0"/>
              <a:t>Why LAMMPS and MLFF?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8698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674" y="362015"/>
            <a:ext cx="11560185" cy="1107996"/>
          </a:xfrm>
        </p:spPr>
        <p:txBody>
          <a:bodyPr/>
          <a:lstStyle/>
          <a:p>
            <a:r>
              <a:rPr lang="en-US" sz="7200" dirty="0"/>
              <a:t>DFT into LAMMPS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76D39-0DDC-224A-B15F-D33643607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520" y="3992137"/>
            <a:ext cx="10055660" cy="73816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BDB3C-3CD7-7C4C-8F75-29FC58EAD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433" y="4175838"/>
            <a:ext cx="9991842" cy="74302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1691A5-E6ED-2844-9E27-C18FB8DCE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6253" y="4081102"/>
            <a:ext cx="10045700" cy="4000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642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084" y="-191982"/>
            <a:ext cx="12864340" cy="2215991"/>
          </a:xfrm>
        </p:spPr>
        <p:txBody>
          <a:bodyPr/>
          <a:lstStyle/>
          <a:p>
            <a:r>
              <a:rPr lang="en-US" sz="7200" dirty="0"/>
              <a:t>Learning on the fly – hydrate</a:t>
            </a:r>
            <a:endParaRPr lang="en-GB" dirty="0"/>
          </a:p>
        </p:txBody>
      </p:sp>
      <p:pic>
        <p:nvPicPr>
          <p:cNvPr id="2" name="hydrate_learning.mp4">
            <a:hlinkClick r:id="" action="ppaction://media"/>
            <a:extLst>
              <a:ext uri="{FF2B5EF4-FFF2-40B4-BE49-F238E27FC236}">
                <a16:creationId xmlns:a16="http://schemas.microsoft.com/office/drawing/2014/main" id="{4DFBE699-7525-C948-AA45-6D0526A514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8152" y="1915817"/>
            <a:ext cx="13542740" cy="101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8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27" y="609988"/>
            <a:ext cx="23107973" cy="1107996"/>
          </a:xfrm>
        </p:spPr>
        <p:txBody>
          <a:bodyPr/>
          <a:lstStyle/>
          <a:p>
            <a:pPr algn="ctr"/>
            <a:r>
              <a:rPr lang="en-US" sz="7200" dirty="0"/>
              <a:t>There are many MLPs, I got lost!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2D0FF3-2F75-6D42-924F-658F1DC8F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2697" y="2255818"/>
            <a:ext cx="11726641" cy="9861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076F14-E63B-6E4F-B8F8-D2469B873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35" y="2342652"/>
            <a:ext cx="11544300" cy="91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14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27" y="609988"/>
            <a:ext cx="23107973" cy="1107996"/>
          </a:xfrm>
        </p:spPr>
        <p:txBody>
          <a:bodyPr/>
          <a:lstStyle/>
          <a:p>
            <a:pPr algn="ctr"/>
            <a:r>
              <a:rPr lang="en-US" sz="7200" dirty="0"/>
              <a:t>There are many MLPs, I got lost!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51513-5D99-5347-9889-041FCC74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976" y="1871331"/>
            <a:ext cx="9272550" cy="1094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16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tel 1">
            <a:extLst>
              <a:ext uri="{FF2B5EF4-FFF2-40B4-BE49-F238E27FC236}">
                <a16:creationId xmlns:a16="http://schemas.microsoft.com/office/drawing/2014/main" id="{FA826258-2074-BC49-95E9-8835A6F3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5" y="687479"/>
            <a:ext cx="21861705" cy="1107996"/>
          </a:xfrm>
        </p:spPr>
        <p:txBody>
          <a:bodyPr/>
          <a:lstStyle/>
          <a:p>
            <a:r>
              <a:rPr lang="en-US" sz="7200" dirty="0"/>
              <a:t>Brno - Trondheim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5800F-D345-8C4D-8D1D-F0A33AD45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7324" y="1250155"/>
            <a:ext cx="11423534" cy="10935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6472C6-BBA4-6F4D-B980-EB9AD218C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01" y="4584835"/>
            <a:ext cx="7620000" cy="5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211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27" y="609988"/>
            <a:ext cx="23107973" cy="1107996"/>
          </a:xfrm>
        </p:spPr>
        <p:txBody>
          <a:bodyPr/>
          <a:lstStyle/>
          <a:p>
            <a:pPr algn="ctr"/>
            <a:r>
              <a:rPr lang="en-US" sz="7200" dirty="0"/>
              <a:t>Pacemaker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29863F-BAA0-D14D-A32F-BFBAE3161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41" y="2380751"/>
            <a:ext cx="12879979" cy="7722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F487CF-1ACF-9F44-8E1F-D131BBA21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289" y="2402958"/>
            <a:ext cx="7465120" cy="99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03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27" y="609988"/>
            <a:ext cx="23107973" cy="1107996"/>
          </a:xfrm>
        </p:spPr>
        <p:txBody>
          <a:bodyPr/>
          <a:lstStyle/>
          <a:p>
            <a:pPr algn="ctr"/>
            <a:r>
              <a:rPr lang="en-US" sz="7200" dirty="0"/>
              <a:t>Pacemaker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38A8F-C142-1F45-A9B6-4D56768F4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435" y="2019132"/>
            <a:ext cx="15478496" cy="9501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7E1807-7347-D747-8E5E-DFC6365F92B9}"/>
              </a:ext>
            </a:extLst>
          </p:cNvPr>
          <p:cNvSpPr txBox="1"/>
          <p:nvPr/>
        </p:nvSpPr>
        <p:spPr>
          <a:xfrm>
            <a:off x="7102547" y="12057320"/>
            <a:ext cx="9803219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pacemaker.readthedocs.io</a:t>
            </a:r>
            <a:r>
              <a:rPr lang="en-GB" dirty="0"/>
              <a:t>/</a:t>
            </a:r>
            <a:r>
              <a:rPr lang="en-GB" dirty="0" err="1"/>
              <a:t>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093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27" y="609988"/>
            <a:ext cx="23107973" cy="1107996"/>
          </a:xfrm>
        </p:spPr>
        <p:txBody>
          <a:bodyPr/>
          <a:lstStyle/>
          <a:p>
            <a:pPr algn="ctr"/>
            <a:r>
              <a:rPr lang="en-US" sz="7200" dirty="0"/>
              <a:t>Pacemaker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232F3-9703-2142-B682-71DFC5D05699}"/>
              </a:ext>
            </a:extLst>
          </p:cNvPr>
          <p:cNvSpPr txBox="1"/>
          <p:nvPr/>
        </p:nvSpPr>
        <p:spPr>
          <a:xfrm>
            <a:off x="12894118" y="11507971"/>
            <a:ext cx="10933814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A. </a:t>
            </a:r>
            <a:r>
              <a:rPr lang="en-GB" dirty="0" err="1"/>
              <a:t>Bochkarev</a:t>
            </a:r>
            <a:r>
              <a:rPr lang="en-GB" dirty="0"/>
              <a:t> et al. </a:t>
            </a:r>
            <a:r>
              <a:rPr lang="cs-CZ" dirty="0" err="1"/>
              <a:t>Phys</a:t>
            </a:r>
            <a:r>
              <a:rPr lang="cs-CZ" dirty="0"/>
              <a:t>. </a:t>
            </a:r>
            <a:r>
              <a:rPr lang="cs-CZ" dirty="0" err="1"/>
              <a:t>Rev</a:t>
            </a:r>
            <a:r>
              <a:rPr lang="cs-CZ" dirty="0"/>
              <a:t> Mat </a:t>
            </a:r>
            <a:r>
              <a:rPr lang="cs-CZ" b="1" dirty="0"/>
              <a:t>6</a:t>
            </a:r>
            <a:r>
              <a:rPr lang="cs-CZ" dirty="0"/>
              <a:t>, 013804 (2022)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99BA8-0E93-2245-BEFB-1245FC214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930" y="1719170"/>
            <a:ext cx="20147622" cy="921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50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27" y="609988"/>
            <a:ext cx="23107973" cy="1107996"/>
          </a:xfrm>
        </p:spPr>
        <p:txBody>
          <a:bodyPr/>
          <a:lstStyle/>
          <a:p>
            <a:pPr algn="ctr"/>
            <a:r>
              <a:rPr lang="en-US" sz="7200" dirty="0"/>
              <a:t>Subtleties of carbon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EBD35-B0BE-B64E-AFCE-3A9EF1D44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672" y="2229532"/>
            <a:ext cx="21682571" cy="991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69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35E16D-0666-5846-B2FB-99AD3B620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938" y="1624509"/>
            <a:ext cx="21926149" cy="101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65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7757" y="5581611"/>
            <a:ext cx="18332511" cy="1231106"/>
          </a:xfrm>
        </p:spPr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1108075" y="11276574"/>
            <a:ext cx="18332193" cy="2154238"/>
          </a:xfrm>
        </p:spPr>
        <p:txBody>
          <a:bodyPr/>
          <a:lstStyle/>
          <a:p>
            <a:r>
              <a:rPr lang="en-GB" dirty="0"/>
              <a:t>www.eeagrants.org</a:t>
            </a:r>
            <a:br>
              <a:rPr lang="en-GB" dirty="0"/>
            </a:br>
            <a:r>
              <a:rPr lang="en-GB" dirty="0"/>
              <a:t>Facebook, Twitter, LinkedIn, Instagram</a:t>
            </a:r>
            <a:br>
              <a:rPr lang="en-GB" dirty="0"/>
            </a:br>
            <a:r>
              <a:rPr lang="en-GB" dirty="0"/>
              <a:t>YouTube: </a:t>
            </a:r>
            <a:r>
              <a:rPr lang="en-GB" dirty="0" err="1"/>
              <a:t>EEANorwayGrants</a:t>
            </a:r>
            <a:br>
              <a:rPr lang="en-GB" dirty="0"/>
            </a:br>
            <a:r>
              <a:rPr lang="en-GB" dirty="0"/>
              <a:t>Mail: info-fmo@efta.int</a:t>
            </a:r>
          </a:p>
        </p:txBody>
      </p:sp>
    </p:spTree>
    <p:extLst>
      <p:ext uri="{BB962C8B-B14F-4D97-AF65-F5344CB8AC3E}">
        <p14:creationId xmlns:p14="http://schemas.microsoft.com/office/powerpoint/2010/main" val="417628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tel 1">
            <a:extLst>
              <a:ext uri="{FF2B5EF4-FFF2-40B4-BE49-F238E27FC236}">
                <a16:creationId xmlns:a16="http://schemas.microsoft.com/office/drawing/2014/main" id="{FA826258-2074-BC49-95E9-8835A6F3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5" y="687479"/>
            <a:ext cx="21861705" cy="1107996"/>
          </a:xfrm>
        </p:spPr>
        <p:txBody>
          <a:bodyPr/>
          <a:lstStyle/>
          <a:p>
            <a:r>
              <a:rPr lang="en-US" sz="7200" dirty="0"/>
              <a:t>Brno - Trondheim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7F63F9-8D3F-9A4F-B3E1-D120D1331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338" y="2278855"/>
            <a:ext cx="10545464" cy="5923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565594-2F53-BA40-8F06-BD9CAD36C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7611" y="2251146"/>
            <a:ext cx="10489479" cy="5891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5FE604-D69B-2741-BB21-B8DD70D2A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375" y="2127129"/>
            <a:ext cx="15477115" cy="10318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A2F1B7-8857-0C41-9C86-85B6A855E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958" y="1863218"/>
            <a:ext cx="18996170" cy="106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354" y="662319"/>
            <a:ext cx="16457295" cy="861646"/>
          </a:xfrm>
        </p:spPr>
        <p:txBody>
          <a:bodyPr/>
          <a:lstStyle/>
          <a:p>
            <a:pPr algn="r"/>
            <a:r>
              <a:rPr lang="en-US" sz="5599" dirty="0"/>
              <a:t>Results replicability over ab initio codes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E7C87-B501-4A58-8210-A9114A7B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073" y="2860766"/>
            <a:ext cx="7978832" cy="92399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532905-7E71-44AC-AA65-DCAE67A97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5614" y="7486269"/>
            <a:ext cx="7102744" cy="4614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4F5DC3-7653-4EAE-A74A-5AF6564B1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2756" y="2702461"/>
            <a:ext cx="10879861" cy="3605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552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E8D554-F547-1842-A768-9112EBFB7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67" y="2743734"/>
            <a:ext cx="11184234" cy="69958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354" y="662319"/>
            <a:ext cx="16457295" cy="861646"/>
          </a:xfrm>
        </p:spPr>
        <p:txBody>
          <a:bodyPr/>
          <a:lstStyle/>
          <a:p>
            <a:pPr algn="r"/>
            <a:r>
              <a:rPr lang="en-US" sz="5599" dirty="0"/>
              <a:t>Carbon predictions over available MD potentials</a:t>
            </a:r>
            <a:endParaRPr lang="cs-CZ" sz="5599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57B227-D092-794E-9DAF-58BCF0F8D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7925" y="2645449"/>
            <a:ext cx="5206594" cy="3763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107D61-1802-5243-81A7-29E075198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1619" y="1978191"/>
            <a:ext cx="4121333" cy="10115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D40D04-B3F7-BA4D-912E-F107B08E1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6959" y="7354626"/>
            <a:ext cx="8008124" cy="5152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9259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7CE4DB-1CA4-4626-A600-1D8F08D06993}"/>
              </a:ext>
            </a:extLst>
          </p:cNvPr>
          <p:cNvSpPr/>
          <p:nvPr/>
        </p:nvSpPr>
        <p:spPr>
          <a:xfrm>
            <a:off x="1132371" y="3998248"/>
            <a:ext cx="22116081" cy="4200041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/>
              <a:t>Machine learning force fields - MLFF</a:t>
            </a:r>
          </a:p>
        </p:txBody>
      </p:sp>
    </p:spTree>
    <p:extLst>
      <p:ext uri="{BB962C8B-B14F-4D97-AF65-F5344CB8AC3E}">
        <p14:creationId xmlns:p14="http://schemas.microsoft.com/office/powerpoint/2010/main" val="1717717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tel 1">
            <a:extLst>
              <a:ext uri="{FF2B5EF4-FFF2-40B4-BE49-F238E27FC236}">
                <a16:creationId xmlns:a16="http://schemas.microsoft.com/office/drawing/2014/main" id="{B2266CB2-6778-4963-B7B1-9FC767CB8A5B}"/>
              </a:ext>
            </a:extLst>
          </p:cNvPr>
          <p:cNvSpPr>
            <a:spLocks noGrp="1"/>
          </p:cNvSpPr>
          <p:nvPr/>
        </p:nvSpPr>
        <p:spPr>
          <a:xfrm>
            <a:off x="1247856" y="441498"/>
            <a:ext cx="20736446" cy="332360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8285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1" kern="1200">
                <a:solidFill>
                  <a:srgbClr val="0F3C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199" dirty="0"/>
              <a:t>From 200 atm to large cells </a:t>
            </a:r>
            <a:br>
              <a:rPr lang="en-US" sz="7199" dirty="0"/>
            </a:br>
            <a:r>
              <a:rPr lang="en-US" sz="7199" dirty="0"/>
              <a:t>with almost DFT accuracy </a:t>
            </a:r>
            <a:br>
              <a:rPr lang="en-US" sz="7199" dirty="0"/>
            </a:br>
            <a:r>
              <a:rPr lang="en-US" sz="7199" dirty="0">
                <a:solidFill>
                  <a:srgbClr val="FF0000"/>
                </a:solidFill>
              </a:rPr>
              <a:t>at finite temperatures</a:t>
            </a:r>
            <a:endParaRPr lang="en-GB" sz="7199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168F6-F5FA-4972-95CB-895E2B738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329" y="4220842"/>
            <a:ext cx="5768177" cy="76806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1C1F5C-4FEF-48F6-9C2F-E2F1DE1B6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6610" y="3687064"/>
            <a:ext cx="9678154" cy="807082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3601A68B-246C-4E2E-BC0A-D551D3BB12DD}"/>
              </a:ext>
            </a:extLst>
          </p:cNvPr>
          <p:cNvSpPr/>
          <p:nvPr/>
        </p:nvSpPr>
        <p:spPr>
          <a:xfrm>
            <a:off x="8212764" y="6447358"/>
            <a:ext cx="3562544" cy="2215703"/>
          </a:xfrm>
          <a:prstGeom prst="rightArrow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197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63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3C8DAE-7E8D-4BBE-A9E8-49EFEC2D5685}"/>
              </a:ext>
            </a:extLst>
          </p:cNvPr>
          <p:cNvSpPr/>
          <p:nvPr/>
        </p:nvSpPr>
        <p:spPr>
          <a:xfrm>
            <a:off x="5147875" y="2312443"/>
            <a:ext cx="14085074" cy="1521048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1" dirty="0"/>
              <a:t>create training system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C7ED5F-605E-49FB-A3FD-0961B3AC84EC}"/>
              </a:ext>
            </a:extLst>
          </p:cNvPr>
          <p:cNvSpPr/>
          <p:nvPr/>
        </p:nvSpPr>
        <p:spPr>
          <a:xfrm>
            <a:off x="5147873" y="4434290"/>
            <a:ext cx="14085074" cy="1521048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1" dirty="0"/>
              <a:t>minimize its energy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D52842-8270-4C7F-9EF6-0D74FB9DF92A}"/>
              </a:ext>
            </a:extLst>
          </p:cNvPr>
          <p:cNvSpPr/>
          <p:nvPr/>
        </p:nvSpPr>
        <p:spPr>
          <a:xfrm>
            <a:off x="5147873" y="6556136"/>
            <a:ext cx="14085074" cy="1521048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1" dirty="0"/>
              <a:t>AIMD heat up the structure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5D9259-8007-4E6B-8303-CA34A52BF5CD}"/>
              </a:ext>
            </a:extLst>
          </p:cNvPr>
          <p:cNvSpPr/>
          <p:nvPr/>
        </p:nvSpPr>
        <p:spPr>
          <a:xfrm>
            <a:off x="5147873" y="8748321"/>
            <a:ext cx="14085074" cy="1521048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1" dirty="0"/>
              <a:t>equilibrate for selected time period </a:t>
            </a:r>
            <a:r>
              <a:rPr lang="en-US" dirty="0"/>
              <a:t>(</a:t>
            </a:r>
            <a:r>
              <a:rPr lang="en-US" dirty="0" err="1"/>
              <a:t>NpT</a:t>
            </a:r>
            <a:r>
              <a:rPr lang="en-US" dirty="0"/>
              <a:t> or NVT)</a:t>
            </a:r>
            <a:r>
              <a:rPr lang="en-US" sz="5401" dirty="0"/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910D92-C4F3-4EC0-B764-6D8EC7BD89B3}"/>
              </a:ext>
            </a:extLst>
          </p:cNvPr>
          <p:cNvSpPr/>
          <p:nvPr/>
        </p:nvSpPr>
        <p:spPr>
          <a:xfrm>
            <a:off x="5147871" y="10940507"/>
            <a:ext cx="14085074" cy="1521048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1" dirty="0"/>
              <a:t>skip to classic MD with MLFF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35DC3EE-919C-4910-BB93-5C5BB4E7A92B}"/>
              </a:ext>
            </a:extLst>
          </p:cNvPr>
          <p:cNvSpPr/>
          <p:nvPr/>
        </p:nvSpPr>
        <p:spPr>
          <a:xfrm>
            <a:off x="11803553" y="3994681"/>
            <a:ext cx="773711" cy="313587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9E1A641A-05E7-474B-B195-C19D784E3FA8}"/>
              </a:ext>
            </a:extLst>
          </p:cNvPr>
          <p:cNvSpPr/>
          <p:nvPr/>
        </p:nvSpPr>
        <p:spPr>
          <a:xfrm>
            <a:off x="11803553" y="6116527"/>
            <a:ext cx="773711" cy="313587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A74F0873-554F-45B3-BA88-238C29C19249}"/>
              </a:ext>
            </a:extLst>
          </p:cNvPr>
          <p:cNvSpPr/>
          <p:nvPr/>
        </p:nvSpPr>
        <p:spPr>
          <a:xfrm>
            <a:off x="11803553" y="8285266"/>
            <a:ext cx="773711" cy="313587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C9610282-7EE9-452B-A208-5D71411E11AA}"/>
              </a:ext>
            </a:extLst>
          </p:cNvPr>
          <p:cNvSpPr/>
          <p:nvPr/>
        </p:nvSpPr>
        <p:spPr>
          <a:xfrm>
            <a:off x="11803551" y="10442279"/>
            <a:ext cx="773711" cy="313587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E7EC57-0A52-4ECC-8C50-2A4B5E0B2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815858" y="3898157"/>
            <a:ext cx="6918339" cy="3746908"/>
          </a:xfrm>
          <a:prstGeom prst="rect">
            <a:avLst/>
          </a:prstGeom>
        </p:spPr>
      </p:pic>
      <p:sp>
        <p:nvSpPr>
          <p:cNvPr id="15" name="Tittel 1">
            <a:extLst>
              <a:ext uri="{FF2B5EF4-FFF2-40B4-BE49-F238E27FC236}">
                <a16:creationId xmlns:a16="http://schemas.microsoft.com/office/drawing/2014/main" id="{F0955649-86B3-A34E-9BA0-B7CFFC4B2BF4}"/>
              </a:ext>
            </a:extLst>
          </p:cNvPr>
          <p:cNvSpPr>
            <a:spLocks noGrp="1"/>
          </p:cNvSpPr>
          <p:nvPr/>
        </p:nvSpPr>
        <p:spPr>
          <a:xfrm>
            <a:off x="652809" y="516886"/>
            <a:ext cx="13933649" cy="11078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8285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1" kern="1200">
                <a:solidFill>
                  <a:srgbClr val="0F3C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199" dirty="0"/>
              <a:t>MLFF in VASP</a:t>
            </a:r>
            <a:endParaRPr lang="en-GB" sz="7199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4A3D3F-E213-413C-ACCE-1E6587086D97}"/>
              </a:ext>
            </a:extLst>
          </p:cNvPr>
          <p:cNvSpPr txBox="1"/>
          <p:nvPr/>
        </p:nvSpPr>
        <p:spPr>
          <a:xfrm>
            <a:off x="19720095" y="6634953"/>
            <a:ext cx="4345918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On-the-fly learning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97CE49-2BAB-4447-BFBF-CD7F261EFACF}"/>
              </a:ext>
            </a:extLst>
          </p:cNvPr>
          <p:cNvCxnSpPr>
            <a:stCxn id="2" idx="2"/>
          </p:cNvCxnSpPr>
          <p:nvPr/>
        </p:nvCxnSpPr>
        <p:spPr>
          <a:xfrm>
            <a:off x="21893054" y="7281156"/>
            <a:ext cx="0" cy="2652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94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MD fundamental scheme</a:t>
            </a:r>
            <a:endParaRPr lang="cs-CZ" sz="5599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792A6A-E0A3-4BF4-913A-0C3FD7C45B6F}"/>
              </a:ext>
            </a:extLst>
          </p:cNvPr>
          <p:cNvSpPr/>
          <p:nvPr/>
        </p:nvSpPr>
        <p:spPr>
          <a:xfrm>
            <a:off x="1780091" y="2729604"/>
            <a:ext cx="4967069" cy="159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structure – initial position and velocities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CD0E00-536E-43A5-8BC3-45CBC19149CF}"/>
              </a:ext>
            </a:extLst>
          </p:cNvPr>
          <p:cNvSpPr/>
          <p:nvPr/>
        </p:nvSpPr>
        <p:spPr>
          <a:xfrm>
            <a:off x="9080093" y="2714387"/>
            <a:ext cx="4967069" cy="159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topology – molecular description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AC12F46-BC92-401D-8078-82338954E1A9}"/>
              </a:ext>
            </a:extLst>
          </p:cNvPr>
          <p:cNvSpPr/>
          <p:nvPr/>
        </p:nvSpPr>
        <p:spPr>
          <a:xfrm>
            <a:off x="16726503" y="2729604"/>
            <a:ext cx="5596231" cy="1596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force fields – potential functions V of interactions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470854-7C26-4707-9EE8-B8326328677E}"/>
              </a:ext>
            </a:extLst>
          </p:cNvPr>
          <p:cNvSpPr/>
          <p:nvPr/>
        </p:nvSpPr>
        <p:spPr>
          <a:xfrm>
            <a:off x="8220876" y="5256159"/>
            <a:ext cx="6685505" cy="156966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compute forces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9ECA645-4012-4000-A165-37D8AAAB5ECF}"/>
              </a:ext>
            </a:extLst>
          </p:cNvPr>
          <p:cNvSpPr/>
          <p:nvPr/>
        </p:nvSpPr>
        <p:spPr>
          <a:xfrm>
            <a:off x="8220877" y="7753134"/>
            <a:ext cx="6685505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solve Newton equation </a:t>
            </a:r>
            <a:br>
              <a:rPr lang="en-US" dirty="0"/>
            </a:br>
            <a:r>
              <a:rPr lang="en-US" dirty="0"/>
              <a:t>of motion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6475593-7699-4D37-82B2-16CDC22C9831}"/>
              </a:ext>
            </a:extLst>
          </p:cNvPr>
          <p:cNvSpPr/>
          <p:nvPr/>
        </p:nvSpPr>
        <p:spPr>
          <a:xfrm>
            <a:off x="8220878" y="10204486"/>
            <a:ext cx="6685505" cy="1569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output – position, velocities energies</a:t>
            </a: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026262E6-9495-426C-BFD6-9FB1FFD7D1D1}"/>
              </a:ext>
            </a:extLst>
          </p:cNvPr>
          <p:cNvSpPr/>
          <p:nvPr/>
        </p:nvSpPr>
        <p:spPr>
          <a:xfrm flipV="1">
            <a:off x="14906381" y="5410806"/>
            <a:ext cx="2634712" cy="3407351"/>
          </a:xfrm>
          <a:prstGeom prst="curved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746337-F0D4-491C-B26B-D61D27D936BC}"/>
              </a:ext>
            </a:extLst>
          </p:cNvPr>
          <p:cNvSpPr/>
          <p:nvPr/>
        </p:nvSpPr>
        <p:spPr>
          <a:xfrm>
            <a:off x="17773567" y="6477105"/>
            <a:ext cx="4781641" cy="156966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update </a:t>
            </a:r>
            <a:r>
              <a:rPr lang="en-US" b="1" i="1" dirty="0"/>
              <a:t>r</a:t>
            </a:r>
            <a:r>
              <a:rPr lang="en-US" dirty="0"/>
              <a:t> and </a:t>
            </a:r>
            <a:r>
              <a:rPr lang="en-US" b="1" i="1" dirty="0"/>
              <a:t>v</a:t>
            </a:r>
            <a:r>
              <a:rPr lang="en-US" dirty="0"/>
              <a:t> in repeating in </a:t>
            </a:r>
            <a:r>
              <a:rPr lang="en-US" i="1" dirty="0"/>
              <a:t>N</a:t>
            </a:r>
            <a:r>
              <a:rPr lang="en-US" dirty="0"/>
              <a:t> steps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6E7B280-9FB8-445B-8857-6131B0DA4EA0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263626" y="4325930"/>
            <a:ext cx="3957250" cy="988778"/>
          </a:xfrm>
          <a:prstGeom prst="straightConnector1">
            <a:avLst/>
          </a:prstGeom>
          <a:ln w="1905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671F979-3B51-41EB-B12B-7F31F0DEAA72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14906381" y="4325930"/>
            <a:ext cx="4618238" cy="988778"/>
          </a:xfrm>
          <a:prstGeom prst="straightConnector1">
            <a:avLst/>
          </a:prstGeom>
          <a:ln w="190500">
            <a:solidFill>
              <a:schemeClr val="accent2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E13612B-913C-4602-A99B-54B0F5C8CBA9}"/>
              </a:ext>
            </a:extLst>
          </p:cNvPr>
          <p:cNvCxnSpPr>
            <a:cxnSpLocks/>
            <a:stCxn id="40" idx="2"/>
            <a:endCxn id="5" idx="0"/>
          </p:cNvCxnSpPr>
          <p:nvPr/>
        </p:nvCxnSpPr>
        <p:spPr>
          <a:xfrm>
            <a:off x="11563628" y="4310713"/>
            <a:ext cx="1" cy="945446"/>
          </a:xfrm>
          <a:prstGeom prst="straightConnector1">
            <a:avLst/>
          </a:prstGeom>
          <a:ln w="1905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A095DC6C-9196-497E-A3C5-6EF5DD0EA8AB}"/>
              </a:ext>
            </a:extLst>
          </p:cNvPr>
          <p:cNvSpPr/>
          <p:nvPr/>
        </p:nvSpPr>
        <p:spPr>
          <a:xfrm>
            <a:off x="16726503" y="2722873"/>
            <a:ext cx="5596231" cy="1596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forces are determined from the DFT calculations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A09CFF2-8871-4B5B-9B39-640F2E12DDBF}"/>
              </a:ext>
            </a:extLst>
          </p:cNvPr>
          <p:cNvCxnSpPr>
            <a:cxnSpLocks/>
          </p:cNvCxnSpPr>
          <p:nvPr/>
        </p:nvCxnSpPr>
        <p:spPr>
          <a:xfrm flipH="1">
            <a:off x="14906380" y="4317163"/>
            <a:ext cx="4618238" cy="988778"/>
          </a:xfrm>
          <a:prstGeom prst="straightConnector1">
            <a:avLst/>
          </a:prstGeom>
          <a:ln w="190500">
            <a:solidFill>
              <a:schemeClr val="accent2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2EADBB7-84DD-4E2D-8905-B313428812DF}"/>
              </a:ext>
            </a:extLst>
          </p:cNvPr>
          <p:cNvCxnSpPr>
            <a:cxnSpLocks/>
          </p:cNvCxnSpPr>
          <p:nvPr/>
        </p:nvCxnSpPr>
        <p:spPr>
          <a:xfrm>
            <a:off x="11563626" y="6819369"/>
            <a:ext cx="1" cy="945446"/>
          </a:xfrm>
          <a:prstGeom prst="straightConnector1">
            <a:avLst/>
          </a:prstGeom>
          <a:ln w="190500">
            <a:solidFill>
              <a:schemeClr val="tx1">
                <a:lumMod val="50000"/>
                <a:lumOff val="5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5B684A5-44A7-4F51-8C6C-710B7412ECA7}"/>
              </a:ext>
            </a:extLst>
          </p:cNvPr>
          <p:cNvCxnSpPr>
            <a:cxnSpLocks/>
          </p:cNvCxnSpPr>
          <p:nvPr/>
        </p:nvCxnSpPr>
        <p:spPr>
          <a:xfrm>
            <a:off x="11524239" y="9304663"/>
            <a:ext cx="1" cy="945446"/>
          </a:xfrm>
          <a:prstGeom prst="straightConnector1">
            <a:avLst/>
          </a:prstGeom>
          <a:ln w="190500">
            <a:solidFill>
              <a:schemeClr val="tx1">
                <a:lumMod val="50000"/>
                <a:lumOff val="5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94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E1E1C"/>
      </a:dk2>
      <a:lt2>
        <a:srgbClr val="0573BA"/>
      </a:lt2>
      <a:accent1>
        <a:srgbClr val="0573BA"/>
      </a:accent1>
      <a:accent2>
        <a:srgbClr val="E94E2E"/>
      </a:accent2>
      <a:accent3>
        <a:srgbClr val="02AB84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EØSMidlene.potx" id="{2877A2A8-6D65-4BE8-A3B9-A911333E1F70}" vid="{D3D72181-B44E-471C-A438-738F633005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PPT-mal_EØSMidlene</Template>
  <TotalTime>7421</TotalTime>
  <Words>251</Words>
  <Application>Microsoft Macintosh PowerPoint</Application>
  <PresentationFormat>Custom</PresentationFormat>
  <Paragraphs>46</Paragraphs>
  <Slides>25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Office-tema</vt:lpstr>
      <vt:lpstr>Current possibilities in machine learning – how to glue MD and DFT together</vt:lpstr>
      <vt:lpstr>Brno - Trondheim</vt:lpstr>
      <vt:lpstr>Brno - Trondheim</vt:lpstr>
      <vt:lpstr>Results replicability over ab initio codes</vt:lpstr>
      <vt:lpstr>Carbon predictions over available MD potentials</vt:lpstr>
      <vt:lpstr>PowerPoint Presentation</vt:lpstr>
      <vt:lpstr>PowerPoint Presentation</vt:lpstr>
      <vt:lpstr>PowerPoint Presentation</vt:lpstr>
      <vt:lpstr>MD fundamental scheme</vt:lpstr>
      <vt:lpstr>Learning on the fly – hydrate</vt:lpstr>
      <vt:lpstr>Learning on the fly – hydrate</vt:lpstr>
      <vt:lpstr>Learning on the fly – hydrate</vt:lpstr>
      <vt:lpstr>Learning on the fly – hydrate - optimized</vt:lpstr>
      <vt:lpstr>If you don’t do it, you are a dead ship in the water! </vt:lpstr>
      <vt:lpstr>Why LAMMPS and MLFF?</vt:lpstr>
      <vt:lpstr>DFT into LAMMPS</vt:lpstr>
      <vt:lpstr>Learning on the fly – hydrate</vt:lpstr>
      <vt:lpstr>There are many MLPs, I got lost!</vt:lpstr>
      <vt:lpstr>There are many MLPs, I got lost!</vt:lpstr>
      <vt:lpstr>Pacemaker</vt:lpstr>
      <vt:lpstr>Pacemaker</vt:lpstr>
      <vt:lpstr>Pacemaker</vt:lpstr>
      <vt:lpstr>Subtleties of carbon</vt:lpstr>
      <vt:lpstr>PowerPoint Presentation</vt:lpstr>
      <vt:lpstr>Thank you!</vt:lpstr>
    </vt:vector>
  </TitlesOfParts>
  <Company>EFTA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WEGGERSEN Lillann</dc:creator>
  <cp:lastModifiedBy>Šesták Petr (17463)</cp:lastModifiedBy>
  <cp:revision>147</cp:revision>
  <dcterms:created xsi:type="dcterms:W3CDTF">2017-06-12T12:11:38Z</dcterms:created>
  <dcterms:modified xsi:type="dcterms:W3CDTF">2023-09-04T11:42:38Z</dcterms:modified>
</cp:coreProperties>
</file>