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318" r:id="rId3"/>
    <p:sldId id="273" r:id="rId4"/>
    <p:sldId id="320" r:id="rId5"/>
    <p:sldId id="277" r:id="rId6"/>
    <p:sldId id="278" r:id="rId7"/>
    <p:sldId id="279" r:id="rId8"/>
    <p:sldId id="280" r:id="rId9"/>
    <p:sldId id="298" r:id="rId10"/>
    <p:sldId id="299" r:id="rId11"/>
    <p:sldId id="303" r:id="rId12"/>
    <p:sldId id="302" r:id="rId13"/>
    <p:sldId id="281" r:id="rId14"/>
    <p:sldId id="276" r:id="rId15"/>
    <p:sldId id="282" r:id="rId16"/>
    <p:sldId id="304" r:id="rId17"/>
    <p:sldId id="305" r:id="rId18"/>
    <p:sldId id="283" r:id="rId19"/>
    <p:sldId id="264" r:id="rId20"/>
    <p:sldId id="284" r:id="rId21"/>
    <p:sldId id="285" r:id="rId22"/>
    <p:sldId id="306" r:id="rId23"/>
    <p:sldId id="322" r:id="rId24"/>
    <p:sldId id="323" r:id="rId25"/>
    <p:sldId id="286" r:id="rId26"/>
    <p:sldId id="287" r:id="rId27"/>
    <p:sldId id="288" r:id="rId28"/>
    <p:sldId id="289" r:id="rId29"/>
    <p:sldId id="290" r:id="rId30"/>
    <p:sldId id="291" r:id="rId31"/>
    <p:sldId id="307" r:id="rId32"/>
    <p:sldId id="292" r:id="rId33"/>
    <p:sldId id="293" r:id="rId34"/>
    <p:sldId id="319" r:id="rId35"/>
    <p:sldId id="316" r:id="rId36"/>
    <p:sldId id="294" r:id="rId37"/>
    <p:sldId id="295" r:id="rId38"/>
    <p:sldId id="317" r:id="rId39"/>
    <p:sldId id="274" r:id="rId40"/>
    <p:sldId id="296" r:id="rId41"/>
    <p:sldId id="297" r:id="rId42"/>
    <p:sldId id="275" r:id="rId43"/>
    <p:sldId id="308" r:id="rId44"/>
    <p:sldId id="315" r:id="rId45"/>
    <p:sldId id="313" r:id="rId46"/>
    <p:sldId id="312" r:id="rId47"/>
    <p:sldId id="314" r:id="rId48"/>
    <p:sldId id="309" r:id="rId49"/>
    <p:sldId id="321" r:id="rId50"/>
    <p:sldId id="310" r:id="rId51"/>
    <p:sldId id="311" r:id="rId52"/>
    <p:sldId id="272" r:id="rId53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3" autoAdjust="0"/>
    <p:restoredTop sz="94590" autoAdjust="0"/>
  </p:normalViewPr>
  <p:slideViewPr>
    <p:cSldViewPr snapToGrid="0">
      <p:cViewPr varScale="1">
        <p:scale>
          <a:sx n="49" d="100"/>
          <a:sy n="49" d="100"/>
        </p:scale>
        <p:origin x="7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05/09/2024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45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81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05.09.2024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041" y="1153471"/>
            <a:ext cx="21942743" cy="107721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041" y="3200031"/>
            <a:ext cx="21942743" cy="9050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05/09/2024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17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05.09.2024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76504" y="474720"/>
            <a:ext cx="19136228" cy="258199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INIT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(first principles)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introduction 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4429002" cy="553998"/>
          </a:xfrm>
        </p:spPr>
        <p:txBody>
          <a:bodyPr/>
          <a:lstStyle/>
          <a:p>
            <a:r>
              <a:rPr lang="nb-NO" dirty="0"/>
              <a:t>5th of September, 2024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Petr </a:t>
            </a:r>
            <a:r>
              <a:rPr lang="en-GB" dirty="0" err="1"/>
              <a:t>Šesták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1260157" y="12707725"/>
            <a:ext cx="4722632" cy="461665"/>
          </a:xfrm>
        </p:spPr>
        <p:txBody>
          <a:bodyPr/>
          <a:lstStyle/>
          <a:p>
            <a:r>
              <a:rPr lang="en-GB" dirty="0" err="1"/>
              <a:t>Nanomechanics</a:t>
            </a:r>
            <a:r>
              <a:rPr lang="en-GB" dirty="0"/>
              <a:t> lecture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sestak@fme.vutbr.cz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Brno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8D554-F547-1842-A768-9112EBFB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67" y="2743734"/>
            <a:ext cx="11184234" cy="6995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Carbon predictions over available MD potentials</a:t>
            </a:r>
            <a:endParaRPr lang="cs-CZ" sz="55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7B227-D092-794E-9DAF-58BCF0F8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925" y="2645449"/>
            <a:ext cx="5206594" cy="376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07D61-1802-5243-81A7-29E07519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619" y="1978191"/>
            <a:ext cx="4121333" cy="1011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40D04-B3F7-BA4D-912E-F107B08E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959" y="7354626"/>
            <a:ext cx="8008124" cy="5152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89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/>
        </p:nvSpPr>
        <p:spPr>
          <a:xfrm>
            <a:off x="-1075917" y="1001827"/>
            <a:ext cx="20468976" cy="11078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199" dirty="0"/>
              <a:t>Comments from scientific audience</a:t>
            </a:r>
            <a:endParaRPr lang="en-GB" sz="7199" dirty="0"/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690EC2F9-B982-47A4-96BF-DE0FF3BB6CBB}"/>
              </a:ext>
            </a:extLst>
          </p:cNvPr>
          <p:cNvSpPr/>
          <p:nvPr/>
        </p:nvSpPr>
        <p:spPr>
          <a:xfrm>
            <a:off x="2861840" y="4137268"/>
            <a:ext cx="18397959" cy="170836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dirty="0"/>
              <a:t>I believe in DFT calculations but I do not believe in DFT models.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42EC3DF3-BC46-4C42-A8C3-64DB0B1E08A4}"/>
              </a:ext>
            </a:extLst>
          </p:cNvPr>
          <p:cNvSpPr/>
          <p:nvPr/>
        </p:nvSpPr>
        <p:spPr>
          <a:xfrm>
            <a:off x="7240104" y="5682343"/>
            <a:ext cx="9676296" cy="1469571"/>
          </a:xfrm>
          <a:prstGeom prst="roundRect">
            <a:avLst/>
          </a:prstGeom>
          <a:solidFill>
            <a:schemeClr val="accent1"/>
          </a:solidFill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We need quantum computers!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A65226FF-8F08-0C49-9CD1-5D1F74A6A61B}"/>
              </a:ext>
            </a:extLst>
          </p:cNvPr>
          <p:cNvSpPr/>
          <p:nvPr/>
        </p:nvSpPr>
        <p:spPr>
          <a:xfrm>
            <a:off x="3022349" y="7739743"/>
            <a:ext cx="18041507" cy="17634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MD potentials can reflects behavior they were tested for.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A60471DB-7A99-124D-B40E-14ED03FEDE5F}"/>
              </a:ext>
            </a:extLst>
          </p:cNvPr>
          <p:cNvSpPr/>
          <p:nvPr/>
        </p:nvSpPr>
        <p:spPr>
          <a:xfrm>
            <a:off x="6568171" y="9405257"/>
            <a:ext cx="10903400" cy="15348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Precision must be improved!</a:t>
            </a:r>
          </a:p>
        </p:txBody>
      </p:sp>
    </p:spTree>
    <p:extLst>
      <p:ext uri="{BB962C8B-B14F-4D97-AF65-F5344CB8AC3E}">
        <p14:creationId xmlns:p14="http://schemas.microsoft.com/office/powerpoint/2010/main" val="2743568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2D4A9-7482-40EA-8FE7-668FE3B4E168}"/>
              </a:ext>
            </a:extLst>
          </p:cNvPr>
          <p:cNvSpPr/>
          <p:nvPr/>
        </p:nvSpPr>
        <p:spPr>
          <a:xfrm>
            <a:off x="1892931" y="4169082"/>
            <a:ext cx="20594958" cy="435496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7201" dirty="0"/>
              <a:t>How to get DFT precision into MD??</a:t>
            </a:r>
            <a:endParaRPr lang="en-US" sz="7201" dirty="0"/>
          </a:p>
        </p:txBody>
      </p:sp>
    </p:spTree>
    <p:extLst>
      <p:ext uri="{BB962C8B-B14F-4D97-AF65-F5344CB8AC3E}">
        <p14:creationId xmlns:p14="http://schemas.microsoft.com/office/powerpoint/2010/main" val="271885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97" y="60644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691344" y="2205863"/>
            <a:ext cx="17361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The most used ab initio codes</a:t>
            </a:r>
          </a:p>
          <a:p>
            <a:pPr algn="l"/>
            <a:r>
              <a:rPr lang="en-US" sz="4000" dirty="0"/>
              <a:t>	based on: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	DFT – Density Functional Theory*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" name="Obrázek 5" descr="800px-Greek_p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479" y="989440"/>
            <a:ext cx="4466423" cy="2981337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703674" y="12163159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*W</a:t>
            </a:r>
            <a:r>
              <a:rPr lang="cs-CZ" sz="2400" dirty="0"/>
              <a:t>. </a:t>
            </a:r>
            <a:r>
              <a:rPr lang="en-US" sz="2400" dirty="0"/>
              <a:t>Kohn and</a:t>
            </a:r>
            <a:r>
              <a:rPr lang="cs-CZ" sz="2400" dirty="0"/>
              <a:t> </a:t>
            </a:r>
            <a:r>
              <a:rPr lang="en-US" sz="2400" dirty="0"/>
              <a:t>J</a:t>
            </a:r>
            <a:r>
              <a:rPr lang="cs-CZ" sz="2400" dirty="0"/>
              <a:t>.</a:t>
            </a:r>
            <a:r>
              <a:rPr lang="en-US" sz="2400" dirty="0"/>
              <a:t> L.</a:t>
            </a:r>
            <a:r>
              <a:rPr lang="cs-CZ" sz="2400" dirty="0"/>
              <a:t> </a:t>
            </a:r>
            <a:r>
              <a:rPr lang="en-US" sz="2400" dirty="0"/>
              <a:t>Sham</a:t>
            </a:r>
            <a:r>
              <a:rPr lang="cs-CZ" sz="2400" dirty="0"/>
              <a:t>; </a:t>
            </a:r>
            <a:r>
              <a:rPr lang="en-US" sz="2400" b="1" i="1" dirty="0"/>
              <a:t>Phys. Rev. </a:t>
            </a:r>
            <a:r>
              <a:rPr lang="en-US" sz="2400" dirty="0"/>
              <a:t>140</a:t>
            </a:r>
            <a:r>
              <a:rPr lang="cs-CZ" sz="2400" dirty="0"/>
              <a:t> (</a:t>
            </a:r>
            <a:r>
              <a:rPr lang="en-US" sz="2400" dirty="0"/>
              <a:t>1965</a:t>
            </a:r>
            <a:r>
              <a:rPr lang="cs-CZ" sz="2400" dirty="0"/>
              <a:t>) </a:t>
            </a:r>
            <a:r>
              <a:rPr lang="en-US" sz="2400" dirty="0"/>
              <a:t>A1133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*P. Hohenberg and W. Kohn; </a:t>
            </a:r>
            <a:r>
              <a:rPr lang="en-US" sz="2400" b="1" i="1" dirty="0"/>
              <a:t>Phys. Rev.</a:t>
            </a:r>
            <a:r>
              <a:rPr lang="en-US" sz="2400" dirty="0"/>
              <a:t> 136 (1964) B864-871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24523"/>
              </p:ext>
            </p:extLst>
          </p:nvPr>
        </p:nvGraphicFramePr>
        <p:xfrm>
          <a:off x="758397" y="4353776"/>
          <a:ext cx="22920754" cy="4570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0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0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452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Schr</a:t>
                      </a:r>
                      <a:r>
                        <a:rPr lang="en-US" sz="4800" dirty="0">
                          <a:latin typeface="Calibri"/>
                        </a:rPr>
                        <a:t>ödinger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DFT – Kohn</a:t>
                      </a:r>
                      <a:r>
                        <a:rPr lang="en-US" sz="4800" baseline="0" dirty="0"/>
                        <a:t> Sham equation</a:t>
                      </a:r>
                      <a:endParaRPr lang="nb-NO" sz="4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2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many body electron interaction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electron interacting with external potential created by ions and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difficult to solve</a:t>
                      </a:r>
                      <a:r>
                        <a:rPr lang="en-US" sz="2800" baseline="0" dirty="0"/>
                        <a:t> for more than 2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can be solved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5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interaction: electron-electron, ion-electron and ion-ion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/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sym typeface="Symbol"/>
                              </a:rPr>
                              <m:t></m:t>
                            </m:r>
                          </m:e>
                          <m:sup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(</m:t>
                        </m:r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𝒓</m:t>
                        </m:r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sym typeface="Symbol"/>
                      </a:rPr>
                      <m:t></m:t>
                    </m:r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sym typeface="Symbol"/>
                          </a:rPr>
                          <m:t></m:t>
                        </m:r>
                      </m:e>
                      <m: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𝑠</m:t>
                        </m:r>
                      </m:sup>
                    </m:sSup>
                  </m:oMath>
                </a14:m>
                <a:r>
                  <a:rPr kumimoji="0" lang="nb-NO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sym typeface="Symbol"/>
                  </a:rPr>
                  <a:t></a:t>
                </a:r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blipFill>
                <a:blip r:embed="rId3"/>
                <a:stretch>
                  <a:fillRect r="-2320" b="-64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/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ħ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(</m:t>
                          </m:r>
                          <m: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𝒓</m:t>
                          </m:r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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/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𝑟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blipFill>
                <a:blip r:embed="rId5"/>
                <a:stretch>
                  <a:fillRect t="-143443" b="-1991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98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06" y="548801"/>
            <a:ext cx="8807700" cy="861646"/>
          </a:xfrm>
        </p:spPr>
        <p:txBody>
          <a:bodyPr/>
          <a:lstStyle/>
          <a:p>
            <a:pPr algn="l"/>
            <a:r>
              <a:rPr lang="cs-CZ" sz="5599" dirty="0"/>
              <a:t>DFT </a:t>
            </a:r>
            <a:r>
              <a:rPr lang="cs-CZ" sz="5599" dirty="0" err="1"/>
              <a:t>self-consistent</a:t>
            </a:r>
            <a:r>
              <a:rPr lang="cs-CZ" sz="5599" dirty="0"/>
              <a:t> </a:t>
            </a:r>
            <a:r>
              <a:rPr lang="cs-CZ" sz="5599" dirty="0" err="1"/>
              <a:t>cycle</a:t>
            </a:r>
            <a:endParaRPr lang="cs-CZ" sz="55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73065-5445-2048-A9C8-9FE3D8E3B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1" y="2128467"/>
            <a:ext cx="17914939" cy="102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18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408275" y="1641895"/>
            <a:ext cx="17584922" cy="110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computational codes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VASP (Vienna Ab initio Simulation Package)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(www.vasp.at)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it is used very often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available pseudopotentials are very well tested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hybrid 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Abinit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(www.abinit.org)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free under GNU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generation of pseudopotentials by users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some extra features than other codes (Linear Response Functions - direct calculation of phonon spectra, elastic constants, etc.)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very good parallelization (using multithread program run)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/>
              <a:t>Wien2k – </a:t>
            </a:r>
            <a:r>
              <a:rPr lang="cs-CZ" sz="3200" b="1" dirty="0" err="1"/>
              <a:t>all</a:t>
            </a:r>
            <a:r>
              <a:rPr lang="cs-CZ" sz="3200" b="1" dirty="0"/>
              <a:t> </a:t>
            </a:r>
            <a:r>
              <a:rPr lang="cs-CZ" sz="3200" b="1" dirty="0" err="1"/>
              <a:t>electron</a:t>
            </a:r>
            <a:r>
              <a:rPr lang="cs-CZ" sz="3200" b="1" dirty="0"/>
              <a:t> (no </a:t>
            </a:r>
            <a:r>
              <a:rPr lang="cs-CZ" sz="3200" b="1" dirty="0" err="1"/>
              <a:t>pseudopot</a:t>
            </a:r>
            <a:r>
              <a:rPr lang="cs-CZ" sz="3200" b="1" dirty="0"/>
              <a:t>.)</a:t>
            </a:r>
            <a:r>
              <a:rPr lang="en-US" sz="3200" dirty="0"/>
              <a:t> (www.wien2k.at)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cs-CZ" sz="2800" dirty="0" err="1"/>
              <a:t>computationally</a:t>
            </a:r>
            <a:r>
              <a:rPr lang="cs-CZ" sz="2800" dirty="0"/>
              <a:t> more </a:t>
            </a:r>
            <a:r>
              <a:rPr lang="cs-CZ" sz="2800" dirty="0" err="1"/>
              <a:t>demanding</a:t>
            </a:r>
            <a:r>
              <a:rPr lang="cs-CZ" sz="2800" dirty="0"/>
              <a:t> </a:t>
            </a:r>
            <a:r>
              <a:rPr lang="cs-CZ" sz="2800" dirty="0" err="1"/>
              <a:t>than</a:t>
            </a:r>
            <a:r>
              <a:rPr lang="cs-CZ" sz="2800" dirty="0"/>
              <a:t> </a:t>
            </a:r>
            <a:r>
              <a:rPr lang="en-US" sz="2800" dirty="0"/>
              <a:t>VASP or Abinit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good parallelization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no pseudopotential</a:t>
            </a:r>
            <a:r>
              <a:rPr lang="cs-CZ" sz="2800" dirty="0"/>
              <a:t> – </a:t>
            </a:r>
            <a:r>
              <a:rPr lang="cs-CZ" sz="2800" i="1" dirty="0" err="1"/>
              <a:t>all</a:t>
            </a:r>
            <a:r>
              <a:rPr lang="cs-CZ" sz="2800" i="1" dirty="0"/>
              <a:t> </a:t>
            </a:r>
            <a:r>
              <a:rPr lang="cs-CZ" sz="2800" i="1" dirty="0" err="1"/>
              <a:t>electron</a:t>
            </a:r>
            <a:r>
              <a:rPr lang="cs-CZ" sz="2800" i="1" dirty="0"/>
              <a:t> </a:t>
            </a:r>
            <a:r>
              <a:rPr lang="cs-CZ" sz="2800" i="1" dirty="0" err="1"/>
              <a:t>code</a:t>
            </a:r>
            <a:endParaRPr lang="en-US" sz="2800" i="1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PAW (Project</a:t>
            </a:r>
            <a:r>
              <a:rPr lang="cs-CZ" sz="2800" dirty="0" err="1"/>
              <a:t>or</a:t>
            </a:r>
            <a:r>
              <a:rPr lang="en-US" sz="2800" dirty="0"/>
              <a:t> Augmented Waves)</a:t>
            </a:r>
            <a:r>
              <a:rPr lang="cs-CZ" sz="2800" dirty="0"/>
              <a:t>, ultra-soft, </a:t>
            </a:r>
            <a:r>
              <a:rPr lang="cs-CZ" sz="2800" dirty="0" err="1"/>
              <a:t>norm-conserving</a:t>
            </a:r>
            <a:endParaRPr lang="en-US" sz="28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exchange – correlation energy: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LDA – Local Density Approximation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BPE – Berdew Burke Ernzerhof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PW – </a:t>
            </a:r>
            <a:r>
              <a:rPr lang="en-US" sz="2800" dirty="0" err="1">
                <a:solidFill>
                  <a:srgbClr val="FF0000"/>
                </a:solidFill>
              </a:rPr>
              <a:t>Perdew</a:t>
            </a:r>
            <a:r>
              <a:rPr lang="en-US" sz="2800" dirty="0">
                <a:solidFill>
                  <a:srgbClr val="FF0000"/>
                </a:solidFill>
              </a:rPr>
              <a:t> Wang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4677734"/>
            <a:ext cx="4444861" cy="127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1875129"/>
            <a:ext cx="3190269" cy="174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7017923"/>
            <a:ext cx="2361927" cy="26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20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D6BA4-2841-DC49-BE77-2F1D4857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77" y="2730613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B2E06-5516-B04D-8F01-99A5E881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77" y="6028984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05972-7750-1B48-8B94-1AB95B08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76" y="2579914"/>
            <a:ext cx="9990380" cy="5757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DA5B5-FBB0-AB41-A16E-4DA1E4A06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805" y="5897449"/>
            <a:ext cx="9969500" cy="596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9B8F00-C9FF-A243-B280-354EFE03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641" y="2420371"/>
            <a:ext cx="8890000" cy="6261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19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C2439-EE00-0342-8FE5-C1E6084DE6F0}"/>
              </a:ext>
            </a:extLst>
          </p:cNvPr>
          <p:cNvSpPr/>
          <p:nvPr/>
        </p:nvSpPr>
        <p:spPr>
          <a:xfrm>
            <a:off x="3448594" y="4598126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07503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23" y="7246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</a:t>
            </a:r>
            <a:r>
              <a:rPr lang="cs-CZ" sz="5599" dirty="0"/>
              <a:t>se</a:t>
            </a:r>
            <a:r>
              <a:rPr lang="en-US" sz="5599" dirty="0" err="1"/>
              <a:t>udopotential</a:t>
            </a:r>
            <a:r>
              <a:rPr lang="en-US" sz="5599" dirty="0"/>
              <a:t> approach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7123" y="2333127"/>
            <a:ext cx="1758492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 is </a:t>
            </a:r>
            <a:r>
              <a:rPr lang="cs-CZ" sz="4000" dirty="0"/>
              <a:t>a</a:t>
            </a:r>
            <a:r>
              <a:rPr lang="en-US" sz="4000" dirty="0"/>
              <a:t> very efficient way how to </a:t>
            </a:r>
            <a:r>
              <a:rPr lang="en-US" sz="4000" dirty="0">
                <a:solidFill>
                  <a:srgbClr val="FF0000"/>
                </a:solidFill>
              </a:rPr>
              <a:t>reliably describe valence electrons</a:t>
            </a:r>
            <a:r>
              <a:rPr lang="en-US" sz="4000" dirty="0"/>
              <a:t>. Core electrons are kept frozen in their configurations – the</a:t>
            </a:r>
            <a:r>
              <a:rPr lang="cs-CZ" sz="4000" dirty="0"/>
              <a:t>y</a:t>
            </a:r>
            <a:r>
              <a:rPr lang="en-US" sz="4000" dirty="0"/>
              <a:t> are consider</a:t>
            </a:r>
            <a:r>
              <a:rPr lang="cs-CZ" sz="4000" dirty="0" err="1"/>
              <a:t>ed</a:t>
            </a:r>
            <a:r>
              <a:rPr lang="en-US" sz="4000" dirty="0"/>
              <a:t> as a rigid non-polarizable ion cores while valence electrons are precisely described.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Types: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norm-conserving – very old, inappropriate for magnetic mat.,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/>
              <a:t>ultrasoft,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PAW – Project</a:t>
            </a:r>
            <a:r>
              <a:rPr lang="cs-CZ" sz="4000" dirty="0" err="1">
                <a:solidFill>
                  <a:srgbClr val="FF0000"/>
                </a:solidFill>
              </a:rPr>
              <a:t>or</a:t>
            </a:r>
            <a:r>
              <a:rPr lang="en-US" sz="4000" dirty="0">
                <a:solidFill>
                  <a:srgbClr val="FF0000"/>
                </a:solidFill>
              </a:rPr>
              <a:t> Augmented Waves</a:t>
            </a:r>
          </a:p>
          <a:p>
            <a:pPr lvl="1"/>
            <a:r>
              <a:rPr lang="en-US" sz="4000" dirty="0"/>
              <a:t>	(the most used pseudopotential,</a:t>
            </a:r>
          </a:p>
          <a:p>
            <a:pPr lvl="1"/>
            <a:r>
              <a:rPr lang="en-US" sz="4000" dirty="0"/>
              <a:t>	recommended for VASP* or Abinit**).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606" y="5471415"/>
            <a:ext cx="5998338" cy="647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665574" y="11942764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*G</a:t>
            </a:r>
            <a:r>
              <a:rPr lang="cs-CZ" sz="2400" dirty="0"/>
              <a:t>. </a:t>
            </a:r>
            <a:r>
              <a:rPr lang="en-US" sz="2400" dirty="0"/>
              <a:t>Kresse and</a:t>
            </a:r>
            <a:r>
              <a:rPr lang="cs-CZ" sz="2400" dirty="0"/>
              <a:t> </a:t>
            </a:r>
            <a:r>
              <a:rPr lang="en-US" sz="2400" dirty="0"/>
              <a:t>D</a:t>
            </a:r>
            <a:r>
              <a:rPr lang="cs-CZ" sz="2400" dirty="0"/>
              <a:t>. </a:t>
            </a:r>
            <a:r>
              <a:rPr lang="en-US" sz="2400" dirty="0"/>
              <a:t>Joubert</a:t>
            </a:r>
            <a:r>
              <a:rPr lang="cs-CZ" sz="2400" dirty="0"/>
              <a:t>; </a:t>
            </a:r>
            <a:r>
              <a:rPr lang="en-US" sz="2400" b="1" i="1" dirty="0"/>
              <a:t>Phys. Rev. B</a:t>
            </a:r>
            <a:r>
              <a:rPr lang="cs-CZ" sz="2400" dirty="0"/>
              <a:t> </a:t>
            </a:r>
            <a:r>
              <a:rPr lang="en-US" sz="2400" dirty="0"/>
              <a:t>5</a:t>
            </a:r>
            <a:r>
              <a:rPr lang="cs-CZ" sz="2400" dirty="0"/>
              <a:t>9 (</a:t>
            </a:r>
            <a:r>
              <a:rPr lang="en-US" sz="2400" dirty="0"/>
              <a:t>1999</a:t>
            </a:r>
            <a:r>
              <a:rPr lang="cs-CZ" sz="2400" dirty="0"/>
              <a:t>) </a:t>
            </a:r>
            <a:r>
              <a:rPr lang="en-US" sz="2400" dirty="0"/>
              <a:t>1758-1775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**M. Torrent et al.; </a:t>
            </a:r>
            <a:r>
              <a:rPr lang="en-US" sz="2400" b="1" i="1" dirty="0"/>
              <a:t>Comp. Mater. Sci.</a:t>
            </a:r>
            <a:r>
              <a:rPr lang="en-US" sz="2400" dirty="0"/>
              <a:t> 42 (2008) 337-351</a:t>
            </a:r>
          </a:p>
        </p:txBody>
      </p:sp>
    </p:spTree>
    <p:extLst>
      <p:ext uri="{BB962C8B-B14F-4D97-AF65-F5344CB8AC3E}">
        <p14:creationId xmlns:p14="http://schemas.microsoft.com/office/powerpoint/2010/main" val="407552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24" y="55287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</a:t>
            </a:r>
            <a:r>
              <a:rPr lang="cs-CZ" sz="5599" dirty="0" err="1"/>
              <a:t>outputs</a:t>
            </a:r>
            <a:r>
              <a:rPr lang="en-US" sz="5599" dirty="0"/>
              <a:t> from </a:t>
            </a:r>
            <a:r>
              <a:rPr lang="cs-CZ" sz="5599" dirty="0"/>
              <a:t>Ab initio</a:t>
            </a:r>
            <a:r>
              <a:rPr lang="en-US" sz="5599" dirty="0"/>
              <a:t> simulation</a:t>
            </a:r>
            <a:endParaRPr lang="cs-CZ" sz="5599" dirty="0"/>
          </a:p>
        </p:txBody>
      </p:sp>
      <p:sp>
        <p:nvSpPr>
          <p:cNvPr id="8" name="TextBox 7"/>
          <p:cNvSpPr txBox="1"/>
          <p:nvPr/>
        </p:nvSpPr>
        <p:spPr>
          <a:xfrm>
            <a:off x="2532224" y="2355900"/>
            <a:ext cx="1958482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total energy of studied system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(important </a:t>
            </a:r>
            <a:r>
              <a:rPr lang="cs-CZ" sz="3600" dirty="0"/>
              <a:t>are</a:t>
            </a:r>
            <a:r>
              <a:rPr lang="en-US" sz="3600" dirty="0"/>
              <a:t> changes of </a:t>
            </a:r>
            <a:r>
              <a:rPr lang="cs-CZ" sz="3600" dirty="0" err="1"/>
              <a:t>the</a:t>
            </a:r>
            <a:r>
              <a:rPr lang="en-US" sz="3600" dirty="0"/>
              <a:t> energy for different structure configuration</a:t>
            </a:r>
            <a:r>
              <a:rPr lang="cs-CZ" sz="3600" dirty="0"/>
              <a:t>s</a:t>
            </a:r>
            <a:r>
              <a:rPr lang="en-US" sz="3600" dirty="0"/>
              <a:t>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the </a:t>
            </a:r>
            <a:r>
              <a:rPr lang="en-US" sz="4400" dirty="0">
                <a:solidFill>
                  <a:srgbClr val="FF0000"/>
                </a:solidFill>
              </a:rPr>
              <a:t>stress tensor </a:t>
            </a:r>
            <a:r>
              <a:rPr lang="en-US" sz="4400" dirty="0"/>
              <a:t>along with </a:t>
            </a:r>
            <a:r>
              <a:rPr lang="en-US" sz="4400" dirty="0">
                <a:solidFill>
                  <a:srgbClr val="FF0000"/>
                </a:solidFill>
              </a:rPr>
              <a:t>all forces </a:t>
            </a:r>
            <a:r>
              <a:rPr lang="en-US" sz="4400" dirty="0"/>
              <a:t>acting </a:t>
            </a:r>
            <a:r>
              <a:rPr lang="cs-CZ" sz="4400" dirty="0"/>
              <a:t>on</a:t>
            </a:r>
            <a:r>
              <a:rPr lang="en-US" sz="4400" dirty="0"/>
              <a:t> each atom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4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phonon spectra computed by direct method or Linear Response Function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optical properties of materials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electrical properties of materials (dielectric constants)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400" dirty="0"/>
              <a:t>D</a:t>
            </a:r>
            <a:r>
              <a:rPr lang="en-US" sz="4400" dirty="0" err="1"/>
              <a:t>ensity</a:t>
            </a:r>
            <a:r>
              <a:rPr lang="en-US" sz="4400" dirty="0"/>
              <a:t> </a:t>
            </a:r>
            <a:r>
              <a:rPr lang="cs-CZ" sz="4400" dirty="0"/>
              <a:t>o</a:t>
            </a:r>
            <a:r>
              <a:rPr lang="en-US" sz="4400" dirty="0"/>
              <a:t>f </a:t>
            </a:r>
            <a:r>
              <a:rPr lang="cs-CZ" sz="4400" dirty="0"/>
              <a:t>S</a:t>
            </a:r>
            <a:r>
              <a:rPr lang="en-US" sz="4400" dirty="0" err="1"/>
              <a:t>tates</a:t>
            </a:r>
            <a:r>
              <a:rPr lang="cs-CZ" sz="4400" dirty="0"/>
              <a:t> (DOS) - </a:t>
            </a:r>
            <a:r>
              <a:rPr lang="en-US" sz="4400" dirty="0"/>
              <a:t>band gap energy of semiconductors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charge density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– positions and cell shape (find the structure configuration with the lowest total energy)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under specified conditions – cell shape optimizations with constant volume, etc.</a:t>
            </a:r>
          </a:p>
        </p:txBody>
      </p:sp>
    </p:spTree>
    <p:extLst>
      <p:ext uri="{BB962C8B-B14F-4D97-AF65-F5344CB8AC3E}">
        <p14:creationId xmlns:p14="http://schemas.microsoft.com/office/powerpoint/2010/main" val="34395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Brno - Trondheim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5800F-D345-8C4D-8D1D-F0A33AD4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324" y="1250155"/>
            <a:ext cx="11423534" cy="10935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6472C6-BBA4-6F4D-B980-EB9AD218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01" y="4584835"/>
            <a:ext cx="7620000" cy="5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490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06" y="60187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5" y="3814547"/>
            <a:ext cx="14885615" cy="7886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3" y="3814547"/>
            <a:ext cx="14885615" cy="7886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0" y="3814547"/>
            <a:ext cx="14885617" cy="788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r>
              <a:rPr lang="en-US" sz="5599" dirty="0"/>
              <a:t>Large structures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5" y="3198009"/>
            <a:ext cx="16049262" cy="850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2" y="3198009"/>
            <a:ext cx="16049264" cy="850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1" y="3198009"/>
            <a:ext cx="16049262" cy="85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r>
              <a:rPr lang="en-US" sz="5599" dirty="0"/>
              <a:t>Large structures</a:t>
            </a:r>
            <a:endParaRPr lang="cs-CZ" sz="55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A2AA5-FB86-0545-83A4-DF5B1A377A50}"/>
              </a:ext>
            </a:extLst>
          </p:cNvPr>
          <p:cNvSpPr txBox="1"/>
          <p:nvPr/>
        </p:nvSpPr>
        <p:spPr>
          <a:xfrm>
            <a:off x="6540285" y="9174997"/>
            <a:ext cx="1765256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=5qdNafdyaG0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014F4E-3D37-4F42-927E-32818D39C7C2}"/>
              </a:ext>
            </a:extLst>
          </p:cNvPr>
          <p:cNvSpPr/>
          <p:nvPr/>
        </p:nvSpPr>
        <p:spPr>
          <a:xfrm>
            <a:off x="2735672" y="3575238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some </a:t>
            </a:r>
            <a:r>
              <a:rPr lang="en-GB" sz="88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youtube</a:t>
            </a:r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1983975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endParaRPr lang="cs-CZ" sz="559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CE221-0A62-91E7-3E6D-802DC314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20" y="4422582"/>
            <a:ext cx="22382184" cy="48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8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78A75-2916-AA4F-0A60-5EFC828F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85" y="2344229"/>
            <a:ext cx="21383853" cy="93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8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3" y="72793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</a:t>
            </a:r>
            <a:endParaRPr lang="cs-CZ" sz="5599" dirty="0"/>
          </a:p>
        </p:txBody>
      </p:sp>
      <p:sp>
        <p:nvSpPr>
          <p:cNvPr id="5" name="TextBox 4"/>
          <p:cNvSpPr txBox="1"/>
          <p:nvPr/>
        </p:nvSpPr>
        <p:spPr>
          <a:xfrm>
            <a:off x="1465425" y="1934712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rgbClr val="FF0000"/>
                </a:solidFill>
              </a:rPr>
              <a:t>tensile test of </a:t>
            </a:r>
            <a:r>
              <a:rPr lang="en-US" sz="4800" dirty="0" err="1">
                <a:solidFill>
                  <a:srgbClr val="FF0000"/>
                </a:solidFill>
              </a:rPr>
              <a:t>graphene</a:t>
            </a:r>
            <a:r>
              <a:rPr lang="en-US" sz="4800" dirty="0">
                <a:solidFill>
                  <a:srgbClr val="FF0000"/>
                </a:solidFill>
              </a:rPr>
              <a:t> 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27D8B-D73F-0548-97A3-0EE3818A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342436"/>
            <a:ext cx="15925800" cy="101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4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50" y="54822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728952" y="1619955"/>
            <a:ext cx="17584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Sample of 3D charge density of </a:t>
            </a:r>
            <a:r>
              <a:rPr lang="en-US" sz="4400" dirty="0">
                <a:sym typeface="Symbol"/>
              </a:rPr>
              <a:t></a:t>
            </a:r>
            <a:r>
              <a:rPr lang="en-US" sz="4400" dirty="0"/>
              <a:t>5 (210) grain boundary.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1" y="2903746"/>
            <a:ext cx="18231925" cy="965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15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24" y="556422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</a:t>
            </a:r>
            <a:r>
              <a:rPr lang="cs-CZ" sz="5599" dirty="0"/>
              <a:t>c</a:t>
            </a:r>
            <a:r>
              <a:rPr lang="en-US" sz="5599" dirty="0" err="1"/>
              <a:t>harge</a:t>
            </a:r>
            <a:r>
              <a:rPr lang="en-US" sz="5599" dirty="0"/>
              <a:t> density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94" y="3337101"/>
            <a:ext cx="14084664" cy="915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1136" y="1851387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Sample of 2D charge density of </a:t>
            </a:r>
            <a:r>
              <a:rPr lang="en-US" sz="4800" dirty="0">
                <a:sym typeface="Symbol"/>
              </a:rPr>
              <a:t></a:t>
            </a:r>
            <a:r>
              <a:rPr lang="en-US" sz="4800" dirty="0"/>
              <a:t>5 (210) grain boundary.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908F9B-0ACD-BB4C-AFCC-0C1E024E2F37}"/>
              </a:ext>
            </a:extLst>
          </p:cNvPr>
          <p:cNvCxnSpPr>
            <a:cxnSpLocks/>
          </p:cNvCxnSpPr>
          <p:nvPr/>
        </p:nvCxnSpPr>
        <p:spPr>
          <a:xfrm flipH="1">
            <a:off x="12329753" y="4296757"/>
            <a:ext cx="852847" cy="2316567"/>
          </a:xfrm>
          <a:prstGeom prst="straightConnector1">
            <a:avLst/>
          </a:prstGeom>
          <a:ln w="50800">
            <a:solidFill>
              <a:schemeClr val="dk1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727020-D2F5-A142-927D-029E04D52D0E}"/>
              </a:ext>
            </a:extLst>
          </p:cNvPr>
          <p:cNvSpPr txBox="1"/>
          <p:nvPr/>
        </p:nvSpPr>
        <p:spPr>
          <a:xfrm>
            <a:off x="12617776" y="3650426"/>
            <a:ext cx="387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/>
              <a:t>an</a:t>
            </a:r>
            <a:r>
              <a:rPr lang="cs-CZ" sz="3600" dirty="0"/>
              <a:t> </a:t>
            </a:r>
            <a:r>
              <a:rPr lang="cs-CZ" sz="3600" dirty="0" err="1"/>
              <a:t>impurity</a:t>
            </a:r>
            <a:r>
              <a:rPr lang="cs-CZ" sz="3600" dirty="0"/>
              <a:t> atom</a:t>
            </a:r>
          </a:p>
        </p:txBody>
      </p:sp>
    </p:spTree>
    <p:extLst>
      <p:ext uri="{BB962C8B-B14F-4D97-AF65-F5344CB8AC3E}">
        <p14:creationId xmlns:p14="http://schemas.microsoft.com/office/powerpoint/2010/main" val="2447949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97" y="61964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168425" y="1801544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3D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20" y="2768124"/>
            <a:ext cx="15096829" cy="1012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12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74" y="510747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046325" y="1651183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2D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50" y="2392764"/>
            <a:ext cx="16012460" cy="1041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16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259" y="4918085"/>
            <a:ext cx="7485323" cy="3323987"/>
          </a:xfrm>
        </p:spPr>
        <p:txBody>
          <a:bodyPr/>
          <a:lstStyle/>
          <a:p>
            <a:r>
              <a:rPr lang="en-US" sz="7200" dirty="0"/>
              <a:t>Computational </a:t>
            </a:r>
            <a:br>
              <a:rPr lang="en-US" sz="7200" dirty="0"/>
            </a:br>
            <a:r>
              <a:rPr lang="en-US" sz="7200" dirty="0"/>
              <a:t>material </a:t>
            </a:r>
            <a:br>
              <a:rPr lang="en-US" sz="7200" dirty="0"/>
            </a:br>
            <a:r>
              <a:rPr lang="en-US" sz="7200" dirty="0"/>
              <a:t>science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A9CA76-86DB-D1E8-0C11-0E827E35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42" y="1872994"/>
            <a:ext cx="9414170" cy="94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47" y="625776"/>
            <a:ext cx="16457295" cy="861646"/>
          </a:xfrm>
        </p:spPr>
        <p:txBody>
          <a:bodyPr/>
          <a:lstStyle/>
          <a:p>
            <a:pPr algn="l"/>
            <a:r>
              <a:rPr lang="cs-CZ" sz="5599" dirty="0" err="1"/>
              <a:t>Charge</a:t>
            </a:r>
            <a:r>
              <a:rPr lang="cs-CZ" sz="5599" dirty="0"/>
              <a:t> </a:t>
            </a:r>
            <a:r>
              <a:rPr lang="cs-CZ" sz="5599" dirty="0" err="1"/>
              <a:t>density</a:t>
            </a:r>
            <a:r>
              <a:rPr lang="cs-CZ" sz="5599" dirty="0"/>
              <a:t> </a:t>
            </a:r>
            <a:r>
              <a:rPr lang="cs-CZ" sz="5599" dirty="0" err="1"/>
              <a:t>strong</a:t>
            </a:r>
            <a:r>
              <a:rPr lang="cs-CZ" sz="5599" dirty="0"/>
              <a:t> and </a:t>
            </a:r>
            <a:r>
              <a:rPr lang="cs-CZ" sz="5599" dirty="0" err="1"/>
              <a:t>weak</a:t>
            </a:r>
            <a:r>
              <a:rPr lang="cs-CZ" sz="5599" dirty="0"/>
              <a:t> </a:t>
            </a:r>
            <a:r>
              <a:rPr lang="cs-CZ" sz="5599" dirty="0" err="1"/>
              <a:t>bonds</a:t>
            </a:r>
            <a:endParaRPr lang="cs-CZ" sz="559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2" y="2576915"/>
            <a:ext cx="20602782" cy="894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616012" y="12418087"/>
            <a:ext cx="1786768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1828617">
              <a:buClr>
                <a:schemeClr val="accent1"/>
              </a:buClr>
              <a:buSzPct val="76000"/>
              <a:defRPr/>
            </a:pPr>
            <a:r>
              <a:rPr lang="en-US" sz="2400" dirty="0"/>
              <a:t>*P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Sestak,J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Wu,J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He,J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Pokluda</a:t>
            </a:r>
            <a:r>
              <a:rPr lang="en-US" sz="2400" dirty="0"/>
              <a:t> and Z</a:t>
            </a:r>
            <a:r>
              <a:rPr lang="cs-CZ" sz="2400" dirty="0"/>
              <a:t>.</a:t>
            </a:r>
            <a:r>
              <a:rPr lang="en-US" sz="2400" dirty="0"/>
              <a:t> Zhang</a:t>
            </a:r>
            <a:r>
              <a:rPr lang="cs-CZ" sz="2400" dirty="0"/>
              <a:t>; </a:t>
            </a:r>
            <a:r>
              <a:rPr lang="fr-FR" sz="2400" b="1" i="1" dirty="0"/>
              <a:t>Phys. </a:t>
            </a:r>
            <a:r>
              <a:rPr lang="fr-FR" sz="2400" b="1" i="1" dirty="0" err="1"/>
              <a:t>Chem</a:t>
            </a:r>
            <a:r>
              <a:rPr lang="fr-FR" sz="2400" b="1" i="1" dirty="0"/>
              <a:t>. </a:t>
            </a:r>
            <a:r>
              <a:rPr lang="fr-FR" sz="2400" b="1" i="1" dirty="0" err="1"/>
              <a:t>Chem</a:t>
            </a:r>
            <a:r>
              <a:rPr lang="fr-FR" sz="2400" b="1" i="1" dirty="0"/>
              <a:t>. Phys.</a:t>
            </a:r>
            <a:r>
              <a:rPr lang="cs-CZ" sz="2400" b="1" i="1" dirty="0"/>
              <a:t> </a:t>
            </a:r>
            <a:r>
              <a:rPr lang="cs-CZ" sz="2400" dirty="0"/>
              <a:t>17</a:t>
            </a:r>
            <a:r>
              <a:rPr lang="cs-CZ" sz="2400" b="1" i="1" dirty="0"/>
              <a:t> </a:t>
            </a:r>
            <a:r>
              <a:rPr lang="cs-CZ" sz="2400" dirty="0"/>
              <a:t>(2015)</a:t>
            </a:r>
            <a:r>
              <a:rPr lang="cs-CZ" sz="2400" b="1" i="1" dirty="0"/>
              <a:t> </a:t>
            </a:r>
            <a:r>
              <a:rPr lang="cs-CZ" sz="2400" dirty="0"/>
              <a:t>18684</a:t>
            </a:r>
            <a:r>
              <a:rPr lang="fr-FR" sz="2400" b="1" i="1" dirty="0"/>
              <a:t> </a:t>
            </a:r>
            <a:r>
              <a:rPr lang="fr-FR" sz="2400" i="1" dirty="0"/>
              <a:t>DOI: 10.1039/c5cp02043c</a:t>
            </a:r>
            <a:r>
              <a:rPr lang="en-US" sz="2400" dirty="0"/>
              <a:t>5</a:t>
            </a:r>
            <a:r>
              <a:rPr lang="cs-CZ" sz="2400" dirty="0"/>
              <a:t>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880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47" y="625776"/>
            <a:ext cx="16457295" cy="861646"/>
          </a:xfrm>
        </p:spPr>
        <p:txBody>
          <a:bodyPr/>
          <a:lstStyle/>
          <a:p>
            <a:pPr algn="l"/>
            <a:r>
              <a:rPr lang="cs-CZ" sz="5599" dirty="0" err="1"/>
              <a:t>Charge</a:t>
            </a:r>
            <a:r>
              <a:rPr lang="cs-CZ" sz="5599" dirty="0"/>
              <a:t> </a:t>
            </a:r>
            <a:r>
              <a:rPr lang="cs-CZ" sz="5599" dirty="0" err="1"/>
              <a:t>density</a:t>
            </a:r>
            <a:r>
              <a:rPr lang="cs-CZ" sz="5599" dirty="0"/>
              <a:t> of </a:t>
            </a:r>
            <a:r>
              <a:rPr lang="cs-CZ" sz="5599" dirty="0" err="1"/>
              <a:t>molecules</a:t>
            </a:r>
            <a:endParaRPr lang="cs-CZ" sz="5599" dirty="0"/>
          </a:p>
        </p:txBody>
      </p:sp>
      <p:pic>
        <p:nvPicPr>
          <p:cNvPr id="3" name="Screen-2023-08-30-163408.mp4">
            <a:hlinkHover r:id="" action="ppaction://ole?verb=0"/>
            <a:extLst>
              <a:ext uri="{FF2B5EF4-FFF2-40B4-BE49-F238E27FC236}">
                <a16:creationId xmlns:a16="http://schemas.microsoft.com/office/drawing/2014/main" id="{3CD1E8B9-81CB-704F-877F-41A30758A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867" y="2209285"/>
            <a:ext cx="13249194" cy="90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73" y="51247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9" name="TextBox 8"/>
          <p:cNvSpPr txBox="1"/>
          <p:nvPr/>
        </p:nvSpPr>
        <p:spPr>
          <a:xfrm>
            <a:off x="1055008" y="1866188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Si density of states - SEMICONDUCTOR.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3" y="2662035"/>
            <a:ext cx="13649907" cy="1009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D9018-3ADF-054A-A057-3ABD0402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612" y="10877550"/>
            <a:ext cx="4685984" cy="16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2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78" y="6097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17775" y="1902667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C density of states - INSULATOR.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77" y="2884988"/>
            <a:ext cx="12467016" cy="1004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789277-96A2-8C42-A291-BCEC4FB2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534" y="10876961"/>
            <a:ext cx="3774815" cy="18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5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1C2439-EE00-0342-8FE5-C1E6084DE6F0}"/>
              </a:ext>
            </a:extLst>
          </p:cNvPr>
          <p:cNvSpPr/>
          <p:nvPr/>
        </p:nvSpPr>
        <p:spPr>
          <a:xfrm>
            <a:off x="1724296" y="4558143"/>
            <a:ext cx="2093223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AIMD - ab initio molecular dynamics</a:t>
            </a:r>
          </a:p>
        </p:txBody>
      </p:sp>
    </p:spTree>
    <p:extLst>
      <p:ext uri="{BB962C8B-B14F-4D97-AF65-F5344CB8AC3E}">
        <p14:creationId xmlns:p14="http://schemas.microsoft.com/office/powerpoint/2010/main" val="3673347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MD fundamental scheme</a:t>
            </a:r>
            <a:endParaRPr lang="cs-CZ" sz="55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92A6A-E0A3-4BF4-913A-0C3FD7C45B6F}"/>
              </a:ext>
            </a:extLst>
          </p:cNvPr>
          <p:cNvSpPr/>
          <p:nvPr/>
        </p:nvSpPr>
        <p:spPr>
          <a:xfrm>
            <a:off x="1780091" y="2729604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 – initial position and velocities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CD0E00-536E-43A5-8BC3-45CBC19149CF}"/>
              </a:ext>
            </a:extLst>
          </p:cNvPr>
          <p:cNvSpPr/>
          <p:nvPr/>
        </p:nvSpPr>
        <p:spPr>
          <a:xfrm>
            <a:off x="9080093" y="2714387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– molecular description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C12F46-BC92-401D-8078-82338954E1A9}"/>
              </a:ext>
            </a:extLst>
          </p:cNvPr>
          <p:cNvSpPr/>
          <p:nvPr/>
        </p:nvSpPr>
        <p:spPr>
          <a:xfrm>
            <a:off x="16726503" y="2729604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 fields – potential functions V of interactions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70854-7C26-4707-9EE8-B8326328677E}"/>
              </a:ext>
            </a:extLst>
          </p:cNvPr>
          <p:cNvSpPr/>
          <p:nvPr/>
        </p:nvSpPr>
        <p:spPr>
          <a:xfrm>
            <a:off x="8220876" y="5256159"/>
            <a:ext cx="6685505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compute forces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ECA645-4012-4000-A165-37D8AAAB5ECF}"/>
              </a:ext>
            </a:extLst>
          </p:cNvPr>
          <p:cNvSpPr/>
          <p:nvPr/>
        </p:nvSpPr>
        <p:spPr>
          <a:xfrm>
            <a:off x="8220877" y="7753134"/>
            <a:ext cx="6685505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solve Newton equation </a:t>
            </a:r>
            <a:br>
              <a:rPr lang="en-US" dirty="0"/>
            </a:br>
            <a:r>
              <a:rPr lang="en-US" dirty="0"/>
              <a:t>of motion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475593-7699-4D37-82B2-16CDC22C9831}"/>
              </a:ext>
            </a:extLst>
          </p:cNvPr>
          <p:cNvSpPr/>
          <p:nvPr/>
        </p:nvSpPr>
        <p:spPr>
          <a:xfrm>
            <a:off x="8220878" y="10204486"/>
            <a:ext cx="6685505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– position, velocities energies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026262E6-9495-426C-BFD6-9FB1FFD7D1D1}"/>
              </a:ext>
            </a:extLst>
          </p:cNvPr>
          <p:cNvSpPr/>
          <p:nvPr/>
        </p:nvSpPr>
        <p:spPr>
          <a:xfrm flipV="1">
            <a:off x="14906381" y="5410806"/>
            <a:ext cx="2634712" cy="3407351"/>
          </a:xfrm>
          <a:prstGeom prst="curved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746337-F0D4-491C-B26B-D61D27D936BC}"/>
              </a:ext>
            </a:extLst>
          </p:cNvPr>
          <p:cNvSpPr/>
          <p:nvPr/>
        </p:nvSpPr>
        <p:spPr>
          <a:xfrm>
            <a:off x="17773567" y="6477105"/>
            <a:ext cx="4781641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update </a:t>
            </a:r>
            <a:r>
              <a:rPr lang="en-US" b="1" i="1" dirty="0"/>
              <a:t>r</a:t>
            </a:r>
            <a:r>
              <a:rPr lang="en-US" dirty="0"/>
              <a:t> and </a:t>
            </a:r>
            <a:r>
              <a:rPr lang="en-US" b="1" i="1" dirty="0"/>
              <a:t>v</a:t>
            </a:r>
            <a:r>
              <a:rPr lang="en-US" dirty="0"/>
              <a:t> in repeating in </a:t>
            </a:r>
            <a:r>
              <a:rPr lang="en-US" i="1" dirty="0"/>
              <a:t>N</a:t>
            </a:r>
            <a:r>
              <a:rPr lang="en-US" dirty="0"/>
              <a:t> steps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E7B280-9FB8-445B-8857-6131B0DA4EA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263626" y="4325930"/>
            <a:ext cx="3957250" cy="988778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71F979-3B51-41EB-B12B-7F31F0DEAA7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4906381" y="4325930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13612B-913C-4602-A99B-54B0F5C8CBA9}"/>
              </a:ext>
            </a:extLst>
          </p:cNvPr>
          <p:cNvCxnSpPr>
            <a:cxnSpLocks/>
            <a:stCxn id="40" idx="2"/>
            <a:endCxn id="5" idx="0"/>
          </p:cNvCxnSpPr>
          <p:nvPr/>
        </p:nvCxnSpPr>
        <p:spPr>
          <a:xfrm>
            <a:off x="11563628" y="4310713"/>
            <a:ext cx="1" cy="945446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5DC6C-9196-497E-A3C5-6EF5DD0EA8AB}"/>
              </a:ext>
            </a:extLst>
          </p:cNvPr>
          <p:cNvSpPr/>
          <p:nvPr/>
        </p:nvSpPr>
        <p:spPr>
          <a:xfrm>
            <a:off x="16726503" y="2722873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forces are determined from the DFT calculations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09CFF2-8871-4B5B-9B39-640F2E12DDBF}"/>
              </a:ext>
            </a:extLst>
          </p:cNvPr>
          <p:cNvCxnSpPr>
            <a:cxnSpLocks/>
          </p:cNvCxnSpPr>
          <p:nvPr/>
        </p:nvCxnSpPr>
        <p:spPr>
          <a:xfrm flipH="1">
            <a:off x="14906380" y="4317163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EADBB7-84DD-4E2D-8905-B313428812DF}"/>
              </a:ext>
            </a:extLst>
          </p:cNvPr>
          <p:cNvCxnSpPr>
            <a:cxnSpLocks/>
          </p:cNvCxnSpPr>
          <p:nvPr/>
        </p:nvCxnSpPr>
        <p:spPr>
          <a:xfrm>
            <a:off x="11563626" y="6819369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B684A5-44A7-4F51-8C6C-710B7412ECA7}"/>
              </a:ext>
            </a:extLst>
          </p:cNvPr>
          <p:cNvCxnSpPr>
            <a:cxnSpLocks/>
          </p:cNvCxnSpPr>
          <p:nvPr/>
        </p:nvCxnSpPr>
        <p:spPr>
          <a:xfrm>
            <a:off x="11524239" y="9304663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43833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Ai initio molecular dynamics calculations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3045070"/>
            <a:ext cx="227457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Taking advantages and disadvantages of ab initio and MD simulations.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FF0000"/>
                </a:solidFill>
              </a:rPr>
              <a:t>disadvantages: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the simulation space/cell is small (up to 1000 of atoms)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only thousands of the time steps (for time step 1fs → entire time 1-10 ns)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for the VASP the simulations are performed under constant volume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minimal number of atoms should be at least 200 to achieve enough interaction for the MD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7030A0"/>
                </a:solidFill>
              </a:rPr>
              <a:t>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NO potentials required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temperature included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precise simulations → computed from electronic density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magnetism included</a:t>
            </a:r>
          </a:p>
        </p:txBody>
      </p:sp>
    </p:spTree>
    <p:extLst>
      <p:ext uri="{BB962C8B-B14F-4D97-AF65-F5344CB8AC3E}">
        <p14:creationId xmlns:p14="http://schemas.microsoft.com/office/powerpoint/2010/main" val="3093016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388510"/>
            <a:ext cx="19068472" cy="1135490"/>
          </a:xfrm>
        </p:spPr>
        <p:txBody>
          <a:bodyPr/>
          <a:lstStyle/>
          <a:p>
            <a:pPr algn="l"/>
            <a:r>
              <a:rPr lang="en-US" sz="5599" dirty="0"/>
              <a:t>First principles molecular dynamics calculations GB+H</a:t>
            </a:r>
            <a:endParaRPr lang="cs-CZ" sz="5599" dirty="0"/>
          </a:p>
        </p:txBody>
      </p:sp>
      <p:pic>
        <p:nvPicPr>
          <p:cNvPr id="3" name="MD-DFT_GB+H_sigma5-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925" y="1977442"/>
            <a:ext cx="13797525" cy="103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525432"/>
            <a:ext cx="19068472" cy="861646"/>
          </a:xfrm>
        </p:spPr>
        <p:txBody>
          <a:bodyPr/>
          <a:lstStyle/>
          <a:p>
            <a:pPr algn="l"/>
            <a:r>
              <a:rPr lang="en-US" sz="5599" dirty="0"/>
              <a:t>Hydrate – something went wrong</a:t>
            </a:r>
            <a:endParaRPr lang="cs-CZ" sz="5599" dirty="0"/>
          </a:p>
        </p:txBody>
      </p:sp>
      <p:pic>
        <p:nvPicPr>
          <p:cNvPr id="5" name="Erling_MLFF_NVT_low_non-optimized-explosion.mp4">
            <a:hlinkHover r:id="" action="ppaction://ole?verb=0"/>
            <a:extLst>
              <a:ext uri="{FF2B5EF4-FFF2-40B4-BE49-F238E27FC236}">
                <a16:creationId xmlns:a16="http://schemas.microsoft.com/office/drawing/2014/main" id="{B2A9E5F3-C92D-7E4D-A7C9-960335073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7" y="1495291"/>
            <a:ext cx="11381218" cy="113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356" y="49760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93975" y="1923011"/>
            <a:ext cx="175849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u="sng" dirty="0">
                <a:solidFill>
                  <a:srgbClr val="FF0000"/>
                </a:solidFill>
              </a:rPr>
              <a:t>www.vasp.at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documentation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tutorials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forum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16" y="1923011"/>
            <a:ext cx="16559715" cy="1039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73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 nahoru 12"/>
          <p:cNvSpPr/>
          <p:nvPr/>
        </p:nvSpPr>
        <p:spPr bwMode="auto">
          <a:xfrm>
            <a:off x="4384154" y="3087873"/>
            <a:ext cx="833638" cy="8342934"/>
          </a:xfrm>
          <a:prstGeom prst="up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7" name="Šipka doprava 14"/>
          <p:cNvSpPr/>
          <p:nvPr/>
        </p:nvSpPr>
        <p:spPr bwMode="auto">
          <a:xfrm>
            <a:off x="4997680" y="10759469"/>
            <a:ext cx="13714413" cy="89704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8" name="TextovéPole 15"/>
          <p:cNvSpPr txBox="1"/>
          <p:nvPr/>
        </p:nvSpPr>
        <p:spPr>
          <a:xfrm>
            <a:off x="8736241" y="11542226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length</a:t>
            </a:r>
            <a:endParaRPr lang="cs-CZ" sz="4000" b="1" dirty="0"/>
          </a:p>
        </p:txBody>
      </p:sp>
      <p:sp>
        <p:nvSpPr>
          <p:cNvPr id="9" name="TextovéPole 16"/>
          <p:cNvSpPr txBox="1"/>
          <p:nvPr/>
        </p:nvSpPr>
        <p:spPr>
          <a:xfrm rot="16200000">
            <a:off x="1106334" y="6354605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/>
              <a:t>discipline</a:t>
            </a:r>
            <a:endParaRPr lang="cs-CZ" sz="4000" b="1" dirty="0"/>
          </a:p>
        </p:txBody>
      </p:sp>
      <p:sp>
        <p:nvSpPr>
          <p:cNvPr id="10" name="Zaoblený obdélník 17"/>
          <p:cNvSpPr/>
          <p:nvPr/>
        </p:nvSpPr>
        <p:spPr bwMode="auto">
          <a:xfrm>
            <a:off x="5517548" y="8685057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quantum mechanics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1" name="Zaoblený obdélník 18"/>
          <p:cNvSpPr/>
          <p:nvPr/>
        </p:nvSpPr>
        <p:spPr bwMode="auto">
          <a:xfrm>
            <a:off x="7993761" y="7008851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atomistic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2" name="Zaoblený obdélník 19"/>
          <p:cNvSpPr/>
          <p:nvPr/>
        </p:nvSpPr>
        <p:spPr bwMode="auto">
          <a:xfrm>
            <a:off x="10965217" y="5332645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microstructure</a:t>
            </a:r>
          </a:p>
        </p:txBody>
      </p:sp>
      <p:sp>
        <p:nvSpPr>
          <p:cNvPr id="13" name="Zaoblený obdélník 20"/>
          <p:cNvSpPr/>
          <p:nvPr/>
        </p:nvSpPr>
        <p:spPr bwMode="auto">
          <a:xfrm>
            <a:off x="13898577" y="3656439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continuum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4" name="Zaoblený obdélník 21"/>
          <p:cNvSpPr/>
          <p:nvPr/>
        </p:nvSpPr>
        <p:spPr bwMode="auto">
          <a:xfrm>
            <a:off x="10046691" y="9104109"/>
            <a:ext cx="2888714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ab initio</a:t>
            </a:r>
            <a:endParaRPr lang="cs-CZ" sz="3600" dirty="0">
              <a:latin typeface="Arial" charset="0"/>
            </a:endParaRPr>
          </a:p>
        </p:txBody>
      </p:sp>
      <p:sp>
        <p:nvSpPr>
          <p:cNvPr id="15" name="Zaoblený obdélník 22"/>
          <p:cNvSpPr/>
          <p:nvPr/>
        </p:nvSpPr>
        <p:spPr bwMode="auto">
          <a:xfrm>
            <a:off x="12518673" y="7427903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molecular dynamics</a:t>
            </a:r>
            <a:endParaRPr lang="cs-CZ" sz="3600" dirty="0">
              <a:latin typeface="Arial" charset="0"/>
            </a:endParaRPr>
          </a:p>
        </p:txBody>
      </p:sp>
      <p:sp>
        <p:nvSpPr>
          <p:cNvPr id="16" name="Zaoblený obdélník 23"/>
          <p:cNvSpPr/>
          <p:nvPr/>
        </p:nvSpPr>
        <p:spPr bwMode="auto">
          <a:xfrm>
            <a:off x="9318638" y="4037395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charset="0"/>
              </a:rPr>
              <a:t>finite elements</a:t>
            </a:r>
            <a:endParaRPr lang="cs-CZ" sz="4000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216" y="10829219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nm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5087" y="10823475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2854" y="10814968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m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18933" y="10825936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48826" y="6662574"/>
            <a:ext cx="7235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chemeClr val="bg1"/>
                </a:solidFill>
              </a:rPr>
              <a:t>physics</a:t>
            </a:r>
            <a:r>
              <a:rPr lang="cs-CZ" sz="2200" b="1" dirty="0">
                <a:solidFill>
                  <a:schemeClr val="bg1"/>
                </a:solidFill>
              </a:rPr>
              <a:t> – </a:t>
            </a:r>
            <a:r>
              <a:rPr lang="cs-CZ" sz="2200" b="1" dirty="0" err="1">
                <a:solidFill>
                  <a:schemeClr val="bg1"/>
                </a:solidFill>
              </a:rPr>
              <a:t>chemistry</a:t>
            </a:r>
            <a:r>
              <a:rPr lang="cs-CZ" sz="2200" b="1" dirty="0">
                <a:solidFill>
                  <a:schemeClr val="bg1"/>
                </a:solidFill>
              </a:rPr>
              <a:t> – mat. science – </a:t>
            </a:r>
            <a:r>
              <a:rPr lang="cs-CZ" sz="2200" b="1" dirty="0" err="1">
                <a:solidFill>
                  <a:schemeClr val="bg1"/>
                </a:solidFill>
              </a:rPr>
              <a:t>engineering</a:t>
            </a:r>
            <a:endParaRPr lang="cs-CZ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329" y="8576951"/>
            <a:ext cx="2317066" cy="2170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006482-B80C-0D4E-9D6C-8D4E9384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59" y="2965417"/>
            <a:ext cx="3595800" cy="2706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E9031-A45A-5544-9307-C20BA675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469" y="6759444"/>
            <a:ext cx="3682226" cy="2022070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Multiscale modeling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598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906" y="70715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When we should use the DFT?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788906" y="3644559"/>
            <a:ext cx="22688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800" dirty="0" err="1"/>
              <a:t>Can</a:t>
            </a:r>
            <a:r>
              <a:rPr lang="cs-CZ" sz="4800" dirty="0"/>
              <a:t> </a:t>
            </a:r>
            <a:r>
              <a:rPr lang="cs-CZ" sz="4800" dirty="0" err="1"/>
              <a:t>be</a:t>
            </a:r>
            <a:r>
              <a:rPr lang="en-US" sz="4800" dirty="0"/>
              <a:t> our problem described </a:t>
            </a:r>
            <a:r>
              <a:rPr lang="cs-CZ" sz="4800" dirty="0" err="1"/>
              <a:t>using</a:t>
            </a:r>
            <a:r>
              <a:rPr lang="en-US" sz="4800" dirty="0"/>
              <a:t> a small </a:t>
            </a:r>
            <a:r>
              <a:rPr lang="cs-CZ" sz="4800" dirty="0"/>
              <a:t>unit cell</a:t>
            </a:r>
            <a:r>
              <a:rPr lang="en-US" sz="4800" dirty="0"/>
              <a:t> (nanoscale, around 10nm)?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Does temperature play </a:t>
            </a:r>
            <a:r>
              <a:rPr lang="cs-CZ" sz="4800" dirty="0" err="1"/>
              <a:t>important</a:t>
            </a:r>
            <a:r>
              <a:rPr lang="en-US" sz="4800" dirty="0"/>
              <a:t> role?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How many elements from the periodic table are introduced?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What quantity </a:t>
            </a:r>
            <a:r>
              <a:rPr lang="cs-CZ" sz="4800" dirty="0"/>
              <a:t>(</a:t>
            </a:r>
            <a:r>
              <a:rPr lang="en-US" sz="4800" dirty="0"/>
              <a:t>physical, chemical</a:t>
            </a:r>
            <a:r>
              <a:rPr lang="cs-CZ" sz="4800" dirty="0"/>
              <a:t>, </a:t>
            </a:r>
            <a:r>
              <a:rPr lang="cs-CZ" sz="4800" dirty="0" err="1"/>
              <a:t>etc</a:t>
            </a:r>
            <a:r>
              <a:rPr lang="cs-CZ" sz="4800" dirty="0"/>
              <a:t>.</a:t>
            </a:r>
            <a:r>
              <a:rPr lang="en-US" sz="4800" dirty="0"/>
              <a:t> </a:t>
            </a:r>
            <a:r>
              <a:rPr lang="cs-CZ" sz="4800" dirty="0"/>
              <a:t>)</a:t>
            </a:r>
            <a:r>
              <a:rPr lang="en-US" sz="4800" dirty="0"/>
              <a:t> am </a:t>
            </a:r>
            <a:r>
              <a:rPr lang="cs-CZ" sz="4800" dirty="0"/>
              <a:t>I </a:t>
            </a:r>
            <a:r>
              <a:rPr lang="en-US" sz="4800" dirty="0"/>
              <a:t>looking for? 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Validating of MD potentials</a:t>
            </a:r>
            <a:r>
              <a:rPr lang="cs-CZ" sz="4800" dirty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38001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8" y="445658"/>
            <a:ext cx="16457295" cy="1723292"/>
          </a:xfrm>
        </p:spPr>
        <p:txBody>
          <a:bodyPr/>
          <a:lstStyle/>
          <a:p>
            <a:pPr algn="l"/>
            <a:r>
              <a:rPr lang="cs-CZ" sz="5599" dirty="0"/>
              <a:t>Car-</a:t>
            </a:r>
            <a:r>
              <a:rPr lang="cs-CZ" sz="5599" dirty="0" err="1"/>
              <a:t>Parrinello</a:t>
            </a:r>
            <a:r>
              <a:rPr lang="cs-CZ" sz="5599" dirty="0"/>
              <a:t> </a:t>
            </a:r>
            <a:r>
              <a:rPr lang="cs-CZ" sz="5599" dirty="0" err="1"/>
              <a:t>Methods</a:t>
            </a:r>
            <a:br>
              <a:rPr lang="cs-CZ" sz="5599" dirty="0"/>
            </a:br>
            <a:r>
              <a:rPr lang="cs-CZ" sz="5599" i="1" dirty="0" err="1"/>
              <a:t>www.cpmd.org</a:t>
            </a:r>
            <a:endParaRPr lang="cs-CZ" sz="5599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57" y="2168950"/>
            <a:ext cx="14323942" cy="101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6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47529" y="3840792"/>
            <a:ext cx="15021207" cy="17202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799" b="1" dirty="0"/>
              <a:t>Let’s go to</a:t>
            </a:r>
            <a:r>
              <a:rPr lang="cs-CZ" sz="8799" b="1" dirty="0"/>
              <a:t> </a:t>
            </a:r>
            <a:r>
              <a:rPr lang="cs-CZ" sz="8799" b="1" dirty="0" err="1"/>
              <a:t>some</a:t>
            </a:r>
            <a:r>
              <a:rPr lang="en-US" sz="8799" b="1" dirty="0"/>
              <a:t> examples</a:t>
            </a:r>
            <a:endParaRPr lang="cs-CZ" sz="8799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589271" y="6213179"/>
            <a:ext cx="1703296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977400" y="6959969"/>
            <a:ext cx="15021207" cy="1720299"/>
          </a:xfrm>
          <a:prstGeom prst="rect">
            <a:avLst/>
          </a:prstGeom>
        </p:spPr>
        <p:txBody>
          <a:bodyPr vert="horz" lIns="182859" tIns="91429" rIns="182859" bIns="91429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799" b="1" dirty="0"/>
              <a:t>Questions?</a:t>
            </a:r>
            <a:endParaRPr lang="cs-CZ" sz="8799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77400" y="10060095"/>
            <a:ext cx="159928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Acknowledgement</a:t>
            </a:r>
          </a:p>
          <a:p>
            <a:r>
              <a:rPr lang="en-US" sz="3600" dirty="0"/>
              <a:t>This </a:t>
            </a:r>
            <a:r>
              <a:rPr lang="cs-CZ" sz="3600" dirty="0" err="1"/>
              <a:t>lecture</a:t>
            </a:r>
            <a:r>
              <a:rPr lang="cs-CZ" sz="3600" dirty="0"/>
              <a:t> </a:t>
            </a:r>
            <a:r>
              <a:rPr lang="cs-CZ" sz="3600" dirty="0" err="1"/>
              <a:t>is</a:t>
            </a:r>
            <a:r>
              <a:rPr lang="cs-CZ" sz="3600" dirty="0"/>
              <a:t> </a:t>
            </a:r>
            <a:r>
              <a:rPr lang="cs-CZ" sz="3600" dirty="0" err="1"/>
              <a:t>supported</a:t>
            </a:r>
            <a:r>
              <a:rPr lang="cs-CZ" sz="3600" dirty="0"/>
              <a:t> by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project</a:t>
            </a:r>
            <a:endParaRPr lang="en-US" sz="3600" dirty="0"/>
          </a:p>
          <a:p>
            <a:r>
              <a:rPr lang="cs-CZ" sz="3600" dirty="0"/>
              <a:t>of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en-US" sz="3600" dirty="0"/>
              <a:t>EEA</a:t>
            </a:r>
            <a:r>
              <a:rPr lang="cs-CZ" sz="3600" dirty="0"/>
              <a:t> </a:t>
            </a:r>
            <a:r>
              <a:rPr lang="en-US" sz="3600" dirty="0"/>
              <a:t>G</a:t>
            </a:r>
            <a:r>
              <a:rPr lang="cs-CZ" sz="3600" dirty="0"/>
              <a:t>rants with reg. num. </a:t>
            </a:r>
            <a:r>
              <a:rPr lang="en-US" sz="3600" dirty="0"/>
              <a:t>EHP-CZ-ICP-3-012</a:t>
            </a:r>
          </a:p>
          <a:p>
            <a:r>
              <a:rPr lang="en-US" sz="3600" dirty="0"/>
              <a:t>of Brno University of Technology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5773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569" y="9104453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36FBDD-AA69-534F-A93F-0401F40E2DC2}"/>
              </a:ext>
            </a:extLst>
          </p:cNvPr>
          <p:cNvSpPr/>
          <p:nvPr/>
        </p:nvSpPr>
        <p:spPr>
          <a:xfrm>
            <a:off x="2735672" y="3575238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HPC introduction</a:t>
            </a:r>
          </a:p>
        </p:txBody>
      </p:sp>
    </p:spTree>
    <p:extLst>
      <p:ext uri="{BB962C8B-B14F-4D97-AF65-F5344CB8AC3E}">
        <p14:creationId xmlns:p14="http://schemas.microsoft.com/office/powerpoint/2010/main" val="709415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8E049-7CFE-F14E-86B4-CD20C760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07" y="2306839"/>
            <a:ext cx="188976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27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5CD66-33E0-8B40-BDC7-F74FF082D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781" y="3109845"/>
            <a:ext cx="17113439" cy="83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4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https://www.it4i.cz/en/research/research-flagships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1A24EB-8FF5-4A83-9545-6F3054FF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99" y="1813481"/>
            <a:ext cx="20550025" cy="92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9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jobs submission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A908F-C1C9-B44E-8E12-60755A8D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12" y="2482056"/>
            <a:ext cx="16586200" cy="87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6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EFC7B-761D-4B0F-A48B-BD9A592F1532}"/>
              </a:ext>
            </a:extLst>
          </p:cNvPr>
          <p:cNvSpPr txBox="1"/>
          <p:nvPr/>
        </p:nvSpPr>
        <p:spPr>
          <a:xfrm>
            <a:off x="2434229" y="2658966"/>
            <a:ext cx="1951236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#!/bin/bash</a:t>
            </a:r>
          </a:p>
          <a:p>
            <a:r>
              <a:rPr lang="en-US" sz="4800" dirty="0"/>
              <a:t>#PBS -N NAMEJOB</a:t>
            </a:r>
          </a:p>
          <a:p>
            <a:r>
              <a:rPr lang="en-US" sz="4800" dirty="0"/>
              <a:t>#PBS -l nodes=1:ppn=64:epyc7551</a:t>
            </a:r>
          </a:p>
          <a:p>
            <a:r>
              <a:rPr lang="en-US" sz="4800" dirty="0"/>
              <a:t>#PBS -l mem=120gb</a:t>
            </a:r>
          </a:p>
          <a:p>
            <a:r>
              <a:rPr lang="en-US" sz="4800" dirty="0"/>
              <a:t>#PBS -q default</a:t>
            </a:r>
          </a:p>
          <a:p>
            <a:r>
              <a:rPr lang="en-US" sz="4800" dirty="0"/>
              <a:t>##PBS -l </a:t>
            </a:r>
            <a:r>
              <a:rPr lang="en-US" sz="4800" dirty="0" err="1"/>
              <a:t>walltime</a:t>
            </a:r>
            <a:r>
              <a:rPr lang="en-US" sz="4800" dirty="0"/>
              <a:t>=2:00:00</a:t>
            </a:r>
          </a:p>
          <a:p>
            <a:endParaRPr lang="en-US" sz="4800" dirty="0"/>
          </a:p>
          <a:p>
            <a:r>
              <a:rPr lang="en-US" sz="4800" dirty="0"/>
              <a:t>cd $PBS_O_WORKDIR</a:t>
            </a:r>
          </a:p>
          <a:p>
            <a:r>
              <a:rPr lang="en-US" sz="4800" dirty="0"/>
              <a:t>module add vasp-6.3.0-openmpi-4.1.0</a:t>
            </a:r>
          </a:p>
          <a:p>
            <a:r>
              <a:rPr lang="en-US" sz="4800" dirty="0" err="1"/>
              <a:t>mpirun</a:t>
            </a:r>
            <a:r>
              <a:rPr lang="en-US" sz="4800" dirty="0"/>
              <a:t> </a:t>
            </a:r>
            <a:r>
              <a:rPr lang="en-US" sz="4800" dirty="0" err="1"/>
              <a:t>vasp_std</a:t>
            </a:r>
            <a:r>
              <a:rPr lang="en-US" sz="4800" dirty="0"/>
              <a:t> &gt;</a:t>
            </a:r>
            <a:r>
              <a:rPr lang="en-US" sz="4800" dirty="0" err="1"/>
              <a:t>log.txt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35831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EFC7B-761D-4B0F-A48B-BD9A592F1532}"/>
              </a:ext>
            </a:extLst>
          </p:cNvPr>
          <p:cNvSpPr txBox="1"/>
          <p:nvPr/>
        </p:nvSpPr>
        <p:spPr>
          <a:xfrm>
            <a:off x="2434229" y="2009725"/>
            <a:ext cx="19512366" cy="969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#!/</a:t>
            </a:r>
            <a:r>
              <a:rPr lang="en-US" sz="4800" dirty="0" err="1"/>
              <a:t>usr</a:t>
            </a:r>
            <a:r>
              <a:rPr lang="en-US" sz="4800" dirty="0"/>
              <a:t>/bin/bash</a:t>
            </a:r>
          </a:p>
          <a:p>
            <a:r>
              <a:rPr lang="en-US" sz="4800" dirty="0"/>
              <a:t>#SBATCH --job-name GPU</a:t>
            </a:r>
          </a:p>
          <a:p>
            <a:r>
              <a:rPr lang="en-US" sz="4800" dirty="0"/>
              <a:t>#SBATCH --account OPEN-29-39</a:t>
            </a:r>
          </a:p>
          <a:p>
            <a:r>
              <a:rPr lang="en-US" sz="4800" dirty="0"/>
              <a:t>#SBATCH --partition </a:t>
            </a:r>
            <a:r>
              <a:rPr lang="en-US" sz="4800" dirty="0" err="1"/>
              <a:t>qgpu</a:t>
            </a:r>
            <a:endParaRPr lang="en-US" sz="4800" dirty="0"/>
          </a:p>
          <a:p>
            <a:r>
              <a:rPr lang="en-US" sz="4800" dirty="0"/>
              <a:t>#SBATCH --</a:t>
            </a:r>
            <a:r>
              <a:rPr lang="en-US" sz="4800" dirty="0" err="1"/>
              <a:t>gpus</a:t>
            </a:r>
            <a:r>
              <a:rPr lang="en-US" sz="4800" dirty="0"/>
              <a:t> 8</a:t>
            </a:r>
          </a:p>
          <a:p>
            <a:r>
              <a:rPr lang="en-US" sz="4800" dirty="0"/>
              <a:t>#SBATCH --nodes 1</a:t>
            </a:r>
          </a:p>
          <a:p>
            <a:r>
              <a:rPr lang="en-US" sz="4800" dirty="0"/>
              <a:t>#SBATCH --time 48:00:00</a:t>
            </a:r>
            <a:br>
              <a:rPr lang="en-US" sz="4800" dirty="0"/>
            </a:br>
            <a:endParaRPr lang="en-US" sz="4800" dirty="0"/>
          </a:p>
          <a:p>
            <a:r>
              <a:rPr lang="en-US" sz="4800" dirty="0"/>
              <a:t>export OMP_NUM_THREADS=16</a:t>
            </a:r>
          </a:p>
          <a:p>
            <a:endParaRPr lang="en-US" sz="4800" dirty="0"/>
          </a:p>
          <a:p>
            <a:r>
              <a:rPr lang="en-US" sz="4800" dirty="0"/>
              <a:t>ml VASP/6.4.2-NVHPC-24.3-CUDA-12.3.0-CUDA-12.2.0</a:t>
            </a:r>
          </a:p>
          <a:p>
            <a:endParaRPr lang="en-US" sz="4800" dirty="0"/>
          </a:p>
          <a:p>
            <a:r>
              <a:rPr lang="en-US" sz="4800" dirty="0"/>
              <a:t>time </a:t>
            </a:r>
            <a:r>
              <a:rPr lang="en-US" sz="4800" dirty="0" err="1"/>
              <a:t>mpirun</a:t>
            </a:r>
            <a:r>
              <a:rPr lang="en-US" sz="4800" dirty="0"/>
              <a:t> -np 8 </a:t>
            </a:r>
            <a:r>
              <a:rPr lang="en-US" sz="4800" dirty="0" err="1"/>
              <a:t>vasp_std</a:t>
            </a:r>
            <a:r>
              <a:rPr lang="en-US" sz="4800" dirty="0"/>
              <a:t> &gt;</a:t>
            </a:r>
            <a:r>
              <a:rPr lang="en-US" sz="4800" dirty="0" err="1"/>
              <a:t>log.txt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8350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54" y="2670695"/>
            <a:ext cx="15504905" cy="100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F786F5A3-39E5-3447-98E8-DB11D62D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97048"/>
            <a:ext cx="21861705" cy="2215991"/>
          </a:xfrm>
        </p:spPr>
        <p:txBody>
          <a:bodyPr/>
          <a:lstStyle/>
          <a:p>
            <a:pPr marL="685731" indent="-685731"/>
            <a:r>
              <a:rPr lang="cs-CZ" sz="7200" dirty="0"/>
              <a:t>Sample </a:t>
            </a:r>
            <a:r>
              <a:rPr lang="cs-CZ" sz="7200" dirty="0" err="1"/>
              <a:t>of</a:t>
            </a:r>
            <a:r>
              <a:rPr lang="cs-CZ" sz="7200" dirty="0"/>
              <a:t> m</a:t>
            </a:r>
            <a:r>
              <a:rPr lang="en-US" sz="7200" dirty="0" err="1"/>
              <a:t>ultiscale</a:t>
            </a:r>
            <a:r>
              <a:rPr lang="en-US" sz="7200" dirty="0"/>
              <a:t> modeling</a:t>
            </a:r>
            <a:br>
              <a:rPr lang="cs-CZ" sz="7200" dirty="0"/>
            </a:br>
            <a:r>
              <a:rPr lang="en-US" sz="7200" dirty="0"/>
              <a:t>Cuticle of </a:t>
            </a:r>
            <a:r>
              <a:rPr lang="cs-CZ" sz="7200" i="1" dirty="0" err="1"/>
              <a:t>Homarus</a:t>
            </a:r>
            <a:r>
              <a:rPr lang="cs-CZ" sz="7200" i="1" dirty="0"/>
              <a:t> </a:t>
            </a:r>
            <a:r>
              <a:rPr lang="cs-CZ" sz="7200" i="1" dirty="0" err="1"/>
              <a:t>americanus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500326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A6838-E589-43C3-AE50-9F655E01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69" y="1517555"/>
            <a:ext cx="18288000" cy="11144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411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https://www.it4i.cz/en/infrastructure/karolina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4244-91CE-4523-82F3-016B3989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744" y="1573854"/>
            <a:ext cx="14352226" cy="956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284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8194" y="2734894"/>
            <a:ext cx="18332511" cy="1231106"/>
          </a:xfrm>
        </p:spPr>
        <p:txBody>
          <a:bodyPr/>
          <a:lstStyle/>
          <a:p>
            <a:r>
              <a:rPr lang="en-GB" dirty="0" err="1"/>
              <a:t>eniac.fme.vutbr.cz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08075" y="11276574"/>
            <a:ext cx="18332193" cy="2154238"/>
          </a:xfrm>
        </p:spPr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29" y="546351"/>
            <a:ext cx="16457295" cy="984757"/>
          </a:xfrm>
        </p:spPr>
        <p:txBody>
          <a:bodyPr/>
          <a:lstStyle/>
          <a:p>
            <a:pPr algn="l"/>
            <a:r>
              <a:rPr lang="cs-CZ" sz="6399" dirty="0" err="1"/>
              <a:t>From</a:t>
            </a:r>
            <a:r>
              <a:rPr lang="cs-CZ" sz="6399" dirty="0"/>
              <a:t> </a:t>
            </a:r>
            <a:r>
              <a:rPr lang="cs-CZ" sz="6399" dirty="0" err="1"/>
              <a:t>milimeters</a:t>
            </a:r>
            <a:r>
              <a:rPr lang="cs-CZ" sz="6399" dirty="0"/>
              <a:t> to </a:t>
            </a:r>
            <a:r>
              <a:rPr lang="cs-CZ" sz="6399" dirty="0" err="1"/>
              <a:t>nanometers</a:t>
            </a:r>
            <a:endParaRPr lang="cs-CZ" sz="6399" dirty="0"/>
          </a:p>
        </p:txBody>
      </p:sp>
      <p:pic>
        <p:nvPicPr>
          <p:cNvPr id="4" name="Picture 1027" descr="fig1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82939"/>
            <a:ext cx="19088099" cy="100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547978" y="11854066"/>
            <a:ext cx="10111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sz="3200" dirty="0">
                <a:latin typeface="+mn-lt"/>
              </a:rPr>
              <a:t>D. </a:t>
            </a:r>
            <a:r>
              <a:rPr lang="es-ES" sz="3200" dirty="0" err="1">
                <a:latin typeface="+mn-lt"/>
              </a:rPr>
              <a:t>Raabe</a:t>
            </a:r>
            <a:r>
              <a:rPr lang="es-ES" sz="3200" dirty="0">
                <a:latin typeface="+mn-lt"/>
              </a:rPr>
              <a:t> et al. / Acta </a:t>
            </a:r>
            <a:r>
              <a:rPr lang="es-ES" sz="3200" dirty="0" err="1">
                <a:latin typeface="+mn-lt"/>
              </a:rPr>
              <a:t>Materialia</a:t>
            </a:r>
            <a:r>
              <a:rPr lang="es-ES" sz="3200" dirty="0">
                <a:latin typeface="+mn-lt"/>
              </a:rPr>
              <a:t> 53 (2005) 4281 - 4292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552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42" y="496522"/>
            <a:ext cx="18105688" cy="86353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599" dirty="0"/>
              <a:t>Multi-scale changes in the </a:t>
            </a:r>
            <a:r>
              <a:rPr lang="cs-CZ" sz="5599" dirty="0" err="1"/>
              <a:t>elastic</a:t>
            </a:r>
            <a:r>
              <a:rPr lang="cs-CZ" sz="5599" dirty="0"/>
              <a:t> </a:t>
            </a:r>
            <a:r>
              <a:rPr lang="cs-CZ" sz="5599" dirty="0" err="1"/>
              <a:t>anisotrop</a:t>
            </a:r>
            <a:r>
              <a:rPr lang="en-US" sz="5599" dirty="0"/>
              <a:t>y</a:t>
            </a:r>
            <a:r>
              <a:rPr lang="cs-CZ" sz="5599" dirty="0"/>
              <a:t> </a:t>
            </a:r>
          </a:p>
        </p:txBody>
      </p:sp>
      <p:pic>
        <p:nvPicPr>
          <p:cNvPr id="6" name="Picture 1028" descr="trouble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683095"/>
            <a:ext cx="17259300" cy="1050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369274" y="12189628"/>
            <a:ext cx="7768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>
                <a:latin typeface="Arial" panose="020B0604020202020204" pitchFamily="34" charset="0"/>
              </a:rPr>
              <a:t> Advanced Materials </a:t>
            </a:r>
            <a:r>
              <a:rPr lang="en-US" altLang="en-US" sz="3600" b="1" dirty="0">
                <a:latin typeface="Arial" panose="020B0604020202020204" pitchFamily="34" charset="0"/>
              </a:rPr>
              <a:t>22</a:t>
            </a:r>
            <a:r>
              <a:rPr lang="en-US" altLang="en-US" sz="3600" dirty="0">
                <a:latin typeface="Arial" panose="020B0604020202020204" pitchFamily="34" charset="0"/>
              </a:rPr>
              <a:t> (2010) 519.</a:t>
            </a:r>
          </a:p>
        </p:txBody>
      </p:sp>
    </p:spTree>
    <p:extLst>
      <p:ext uri="{BB962C8B-B14F-4D97-AF65-F5344CB8AC3E}">
        <p14:creationId xmlns:p14="http://schemas.microsoft.com/office/powerpoint/2010/main" val="167065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simulations and molecular dynamics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51902"/>
              </p:ext>
            </p:extLst>
          </p:nvPr>
        </p:nvGraphicFramePr>
        <p:xfrm>
          <a:off x="769690" y="1734598"/>
          <a:ext cx="22862820" cy="780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Molecular</a:t>
                      </a:r>
                      <a:r>
                        <a:rPr lang="en-US" sz="7200" baseline="0" dirty="0"/>
                        <a:t> Dynamics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Ab</a:t>
                      </a:r>
                      <a:r>
                        <a:rPr lang="en-US" sz="7200" baseline="0" dirty="0"/>
                        <a:t> initio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easy – based on Newton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results from Quantum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simulations of large scale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syst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with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planar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defects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temperature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magnetic, optical, electrical, etc. characteristics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potentials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calibration (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Ni-Ni, Ni-Ti, </a:t>
                      </a:r>
                      <a:r>
                        <a:rPr lang="cs-CZ" sz="3200" baseline="0" dirty="0" err="1">
                          <a:solidFill>
                            <a:srgbClr val="C00000"/>
                          </a:solidFill>
                        </a:rPr>
                        <a:t>etc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.)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accuracy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no input data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</a:rPr>
                        <a:t> needed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finite</a:t>
                      </a:r>
                      <a:r>
                        <a:rPr lang="nb-NO" sz="320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temperatures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no temperature –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simul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. at</a:t>
                      </a: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absolute zero temp.</a:t>
                      </a:r>
                      <a:endParaRPr lang="nb-NO" sz="28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milions</a:t>
                      </a:r>
                      <a:r>
                        <a:rPr lang="cs-CZ" sz="3200" baseline="0" dirty="0">
                          <a:solidFill>
                            <a:srgbClr val="7030A0"/>
                          </a:solidFill>
                        </a:rPr>
                        <a:t> of </a:t>
                      </a: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atoms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limited to small systems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(approx. 100-1000 atoms)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endParaRPr lang="nb-NO" sz="3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standard DFT no </a:t>
                      </a:r>
                      <a:r>
                        <a:rPr lang="en-US" sz="3200" dirty="0" err="1"/>
                        <a:t>vdW</a:t>
                      </a:r>
                      <a:r>
                        <a:rPr lang="en-US" sz="3200" dirty="0"/>
                        <a:t> but</a:t>
                      </a:r>
                      <a:r>
                        <a:rPr lang="en-US" sz="3200" baseline="0" dirty="0"/>
                        <a:t> has been </a:t>
                      </a:r>
                      <a:r>
                        <a:rPr lang="en-US" sz="3200" baseline="0" dirty="0" err="1"/>
                        <a:t>impl</a:t>
                      </a:r>
                      <a:r>
                        <a:rPr lang="en-US" sz="3200" baseline="0" dirty="0"/>
                        <a:t>.</a:t>
                      </a:r>
                      <a:endParaRPr lang="nb-NO" sz="3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requires HPC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igh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erformance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omputing)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requires HPC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igh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erformance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omputing)</a:t>
                      </a:r>
                      <a:endParaRPr lang="nb-NO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52439" y="12228432"/>
            <a:ext cx="17319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Ab initio is very often used for calibration of MD potentials.</a:t>
            </a:r>
            <a:endParaRPr lang="nb-NO" sz="4000" dirty="0">
              <a:solidFill>
                <a:srgbClr val="00206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6867213" y="9788620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4014239" y="10037969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Results replicability over ab initio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E7C87-B501-4A58-8210-A9114A7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73" y="2860766"/>
            <a:ext cx="7978832" cy="9239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32905-7E71-44AC-AA65-DCAE67A9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614" y="7486269"/>
            <a:ext cx="7102744" cy="4614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F5DC3-7653-4EAE-A74A-5AF6564B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756" y="2702461"/>
            <a:ext cx="10879861" cy="3605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63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16749</TotalTime>
  <Words>1524</Words>
  <Application>Microsoft Macintosh PowerPoint</Application>
  <PresentationFormat>Custom</PresentationFormat>
  <Paragraphs>235</Paragraphs>
  <Slides>52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Symbol</vt:lpstr>
      <vt:lpstr>Wingdings</vt:lpstr>
      <vt:lpstr>Office-tema</vt:lpstr>
      <vt:lpstr>AB INITIO (first principles) calculations short introduction </vt:lpstr>
      <vt:lpstr>Brno - Trondheim</vt:lpstr>
      <vt:lpstr>Computational  material  science</vt:lpstr>
      <vt:lpstr>Multiscale modeling</vt:lpstr>
      <vt:lpstr>Sample of multiscale modeling Cuticle of Homarus americanus</vt:lpstr>
      <vt:lpstr>From milimeters to nanometers</vt:lpstr>
      <vt:lpstr>Multi-scale changes in the elastic anisotropy </vt:lpstr>
      <vt:lpstr>Ab initio simulations and molecular dynamics</vt:lpstr>
      <vt:lpstr>Results replicability over ab initio codes</vt:lpstr>
      <vt:lpstr>Carbon predictions over available MD potentials</vt:lpstr>
      <vt:lpstr>PowerPoint Presentation</vt:lpstr>
      <vt:lpstr>PowerPoint Presentation</vt:lpstr>
      <vt:lpstr>Ab initio methods (first principles)</vt:lpstr>
      <vt:lpstr>DFT self-consistent cycle</vt:lpstr>
      <vt:lpstr>Ab initio methods (first principles)</vt:lpstr>
      <vt:lpstr>Available codes</vt:lpstr>
      <vt:lpstr>Available codes</vt:lpstr>
      <vt:lpstr>Pseudopotential approach</vt:lpstr>
      <vt:lpstr>available outputs from Ab initio simulation</vt:lpstr>
      <vt:lpstr>Periodic boundary conditions</vt:lpstr>
      <vt:lpstr>Periodic boundary conditions Large structures</vt:lpstr>
      <vt:lpstr>Periodic boundary conditions Large structures</vt:lpstr>
      <vt:lpstr>Periodic boundary conditions </vt:lpstr>
      <vt:lpstr>Periodic boundary conditions </vt:lpstr>
      <vt:lpstr>VASP – output examples</vt:lpstr>
      <vt:lpstr>VASP – output examples charge density</vt:lpstr>
      <vt:lpstr>VASP – output examples charge density</vt:lpstr>
      <vt:lpstr>VASP – output examples: charge density</vt:lpstr>
      <vt:lpstr>VASP – output examples: charge density</vt:lpstr>
      <vt:lpstr>Charge density strong and weak bonds</vt:lpstr>
      <vt:lpstr>Charge density of molecules</vt:lpstr>
      <vt:lpstr>VASP – output examples: density of states</vt:lpstr>
      <vt:lpstr>VASP – output examples: density of states</vt:lpstr>
      <vt:lpstr>PowerPoint Presentation</vt:lpstr>
      <vt:lpstr>MD fundamental scheme</vt:lpstr>
      <vt:lpstr>Ai initio molecular dynamics calculations</vt:lpstr>
      <vt:lpstr>First principles molecular dynamics calculations GB+H</vt:lpstr>
      <vt:lpstr>Hydrate – something went wrong</vt:lpstr>
      <vt:lpstr>VASP</vt:lpstr>
      <vt:lpstr>When we should use the DFT?</vt:lpstr>
      <vt:lpstr>Car-Parrinello Methods www.cpmd.org</vt:lpstr>
      <vt:lpstr>PowerPoint Presentation</vt:lpstr>
      <vt:lpstr>HPC – High Performance Computing</vt:lpstr>
      <vt:lpstr>HPC – High Performance Computing</vt:lpstr>
      <vt:lpstr>HPC – High Performance Computing</vt:lpstr>
      <vt:lpstr>HPC – High Performance Computing</vt:lpstr>
      <vt:lpstr>HPC – jobs submission</vt:lpstr>
      <vt:lpstr>HPC – High Performance Computing</vt:lpstr>
      <vt:lpstr>HPC – High Performance Computing</vt:lpstr>
      <vt:lpstr>HPC – High Performance Computing</vt:lpstr>
      <vt:lpstr>HPC – High Performance Computing</vt:lpstr>
      <vt:lpstr>eniac.fme.vutbr.cz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Petr Sestak</cp:lastModifiedBy>
  <cp:revision>38</cp:revision>
  <dcterms:created xsi:type="dcterms:W3CDTF">2017-06-12T12:11:38Z</dcterms:created>
  <dcterms:modified xsi:type="dcterms:W3CDTF">2024-09-09T11:48:43Z</dcterms:modified>
</cp:coreProperties>
</file>