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7" r:id="rId9"/>
    <p:sldId id="263" r:id="rId10"/>
    <p:sldId id="264" r:id="rId11"/>
    <p:sldId id="268" r:id="rId12"/>
    <p:sldId id="269" r:id="rId13"/>
    <p:sldId id="272" r:id="rId14"/>
    <p:sldId id="266" r:id="rId15"/>
    <p:sldId id="273" r:id="rId16"/>
    <p:sldId id="277" r:id="rId17"/>
    <p:sldId id="278" r:id="rId18"/>
    <p:sldId id="279" r:id="rId19"/>
    <p:sldId id="280" r:id="rId20"/>
    <p:sldId id="281" r:id="rId21"/>
    <p:sldId id="282" r:id="rId22"/>
    <p:sldId id="283" r:id="rId23"/>
    <p:sldId id="288" r:id="rId24"/>
    <p:sldId id="284" r:id="rId25"/>
    <p:sldId id="285" r:id="rId26"/>
    <p:sldId id="286" r:id="rId27"/>
    <p:sldId id="287" r:id="rId28"/>
    <p:sldId id="289" r:id="rId29"/>
    <p:sldId id="290" r:id="rId30"/>
    <p:sldId id="292"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00" autoAdjust="0"/>
  </p:normalViewPr>
  <p:slideViewPr>
    <p:cSldViewPr snapToGrid="0">
      <p:cViewPr varScale="1">
        <p:scale>
          <a:sx n="69" d="100"/>
          <a:sy n="69" d="100"/>
        </p:scale>
        <p:origin x="5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F67B8-25A4-4B5A-84ED-3034BC92DA21}" type="datetimeFigureOut">
              <a:rPr lang="nb-NO" smtClean="0"/>
              <a:t>26.05.2023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F2A97-FFDF-4A30-A4D0-6BF3DB2371D1}" type="slidenum">
              <a:rPr lang="nb-NO" smtClean="0"/>
              <a:t>‹#›</a:t>
            </a:fld>
            <a:endParaRPr lang="nb-NO"/>
          </a:p>
        </p:txBody>
      </p:sp>
    </p:spTree>
    <p:extLst>
      <p:ext uri="{BB962C8B-B14F-4D97-AF65-F5344CB8AC3E}">
        <p14:creationId xmlns:p14="http://schemas.microsoft.com/office/powerpoint/2010/main" val="403631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Coulomb_consta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Electric_consta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Today</a:t>
            </a:r>
            <a:r>
              <a:rPr lang="nb-NO" dirty="0"/>
              <a:t> I </a:t>
            </a:r>
            <a:r>
              <a:rPr lang="nb-NO" dirty="0" err="1"/>
              <a:t>would</a:t>
            </a:r>
            <a:r>
              <a:rPr lang="nb-NO" dirty="0"/>
              <a:t> like to </a:t>
            </a:r>
            <a:r>
              <a:rPr lang="nb-NO" dirty="0" err="1"/>
              <a:t>share</a:t>
            </a:r>
            <a:r>
              <a:rPr lang="nb-NO" dirty="0"/>
              <a:t> </a:t>
            </a:r>
            <a:r>
              <a:rPr lang="nb-NO" dirty="0" err="1"/>
              <a:t>some</a:t>
            </a:r>
            <a:r>
              <a:rPr lang="nb-NO" dirty="0"/>
              <a:t> </a:t>
            </a:r>
            <a:r>
              <a:rPr lang="nb-NO" dirty="0" err="1"/>
              <a:t>theories</a:t>
            </a:r>
            <a:r>
              <a:rPr lang="nb-NO" dirty="0"/>
              <a:t> and </a:t>
            </a:r>
            <a:r>
              <a:rPr lang="nb-NO" dirty="0" err="1"/>
              <a:t>principles</a:t>
            </a:r>
            <a:r>
              <a:rPr lang="nb-NO" dirty="0"/>
              <a:t> </a:t>
            </a:r>
            <a:r>
              <a:rPr lang="nb-NO" dirty="0" err="1"/>
              <a:t>about</a:t>
            </a:r>
            <a:r>
              <a:rPr lang="nb-NO" dirty="0"/>
              <a:t> </a:t>
            </a:r>
            <a:r>
              <a:rPr lang="nb-NO" dirty="0" err="1"/>
              <a:t>Molecular</a:t>
            </a:r>
            <a:r>
              <a:rPr lang="nb-NO" dirty="0"/>
              <a:t> </a:t>
            </a:r>
            <a:r>
              <a:rPr lang="nb-NO" dirty="0" err="1"/>
              <a:t>Dynamic</a:t>
            </a:r>
            <a:r>
              <a:rPr lang="nb-NO" dirty="0"/>
              <a:t> </a:t>
            </a:r>
            <a:r>
              <a:rPr lang="nb-NO" dirty="0" err="1"/>
              <a:t>Simulation</a:t>
            </a:r>
            <a:r>
              <a:rPr lang="nb-NO" dirty="0"/>
              <a:t>.</a:t>
            </a:r>
          </a:p>
        </p:txBody>
      </p:sp>
      <p:sp>
        <p:nvSpPr>
          <p:cNvPr id="4" name="Slide Number Placeholder 3"/>
          <p:cNvSpPr>
            <a:spLocks noGrp="1"/>
          </p:cNvSpPr>
          <p:nvPr>
            <p:ph type="sldNum" sz="quarter" idx="5"/>
          </p:nvPr>
        </p:nvSpPr>
        <p:spPr/>
        <p:txBody>
          <a:bodyPr/>
          <a:lstStyle/>
          <a:p>
            <a:fld id="{0F0F2A97-FFDF-4A30-A4D0-6BF3DB2371D1}" type="slidenum">
              <a:rPr lang="nb-NO" smtClean="0"/>
              <a:t>1</a:t>
            </a:fld>
            <a:endParaRPr lang="nb-NO"/>
          </a:p>
        </p:txBody>
      </p:sp>
    </p:spTree>
    <p:extLst>
      <p:ext uri="{BB962C8B-B14F-4D97-AF65-F5344CB8AC3E}">
        <p14:creationId xmlns:p14="http://schemas.microsoft.com/office/powerpoint/2010/main" val="375478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10</a:t>
            </a:fld>
            <a:endParaRPr lang="nb-NO"/>
          </a:p>
        </p:txBody>
      </p:sp>
    </p:spTree>
    <p:extLst>
      <p:ext uri="{BB962C8B-B14F-4D97-AF65-F5344CB8AC3E}">
        <p14:creationId xmlns:p14="http://schemas.microsoft.com/office/powerpoint/2010/main" val="336693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There</a:t>
            </a:r>
            <a:r>
              <a:rPr lang="nb-NO" dirty="0"/>
              <a:t> is </a:t>
            </a:r>
            <a:r>
              <a:rPr lang="nb-NO" dirty="0" err="1"/>
              <a:t>another</a:t>
            </a:r>
            <a:r>
              <a:rPr lang="nb-NO" dirty="0"/>
              <a:t> </a:t>
            </a:r>
            <a:r>
              <a:rPr lang="nb-NO" dirty="0" err="1"/>
              <a:t>important</a:t>
            </a:r>
            <a:r>
              <a:rPr lang="nb-NO" dirty="0"/>
              <a:t> parameter </a:t>
            </a:r>
            <a:r>
              <a:rPr lang="nb-NO" dirty="0" err="1"/>
              <a:t>we</a:t>
            </a:r>
            <a:r>
              <a:rPr lang="nb-NO" dirty="0"/>
              <a:t> </a:t>
            </a:r>
            <a:r>
              <a:rPr lang="nb-NO" dirty="0" err="1"/>
              <a:t>should</a:t>
            </a:r>
            <a:r>
              <a:rPr lang="nb-NO" dirty="0"/>
              <a:t> </a:t>
            </a:r>
            <a:r>
              <a:rPr lang="nb-NO" dirty="0" err="1"/>
              <a:t>know</a:t>
            </a:r>
            <a:r>
              <a:rPr lang="nb-NO" dirty="0"/>
              <a:t> </a:t>
            </a:r>
            <a:r>
              <a:rPr lang="nb-NO" altLang="zh-CN" dirty="0"/>
              <a:t>— </a:t>
            </a:r>
            <a:r>
              <a:rPr lang="nb-NO" altLang="zh-CN" dirty="0" err="1"/>
              <a:t>inter-atomic</a:t>
            </a:r>
            <a:r>
              <a:rPr lang="nb-NO" altLang="zh-CN" dirty="0"/>
              <a:t> </a:t>
            </a:r>
            <a:r>
              <a:rPr lang="nb-NO" altLang="zh-CN" dirty="0" err="1"/>
              <a:t>energy</a:t>
            </a:r>
            <a:r>
              <a:rPr lang="nb-NO" altLang="zh-CN" dirty="0"/>
              <a:t>. The </a:t>
            </a:r>
            <a:r>
              <a:rPr lang="nb-NO" altLang="zh-CN" dirty="0" err="1"/>
              <a:t>interaction</a:t>
            </a:r>
            <a:r>
              <a:rPr lang="nb-NO" altLang="zh-CN" dirty="0"/>
              <a:t> </a:t>
            </a:r>
            <a:r>
              <a:rPr lang="nb-NO" altLang="zh-CN" dirty="0" err="1"/>
              <a:t>energy</a:t>
            </a:r>
            <a:r>
              <a:rPr lang="nb-NO" altLang="zh-CN" dirty="0"/>
              <a:t> is </a:t>
            </a:r>
            <a:r>
              <a:rPr lang="nb-NO" altLang="zh-CN" dirty="0" err="1"/>
              <a:t>mainly</a:t>
            </a:r>
            <a:r>
              <a:rPr lang="nb-NO" altLang="zh-CN" dirty="0"/>
              <a:t> </a:t>
            </a:r>
            <a:r>
              <a:rPr lang="nb-NO" altLang="zh-CN" dirty="0" err="1"/>
              <a:t>divided</a:t>
            </a:r>
            <a:r>
              <a:rPr lang="nb-NO" altLang="zh-CN" dirty="0"/>
              <a:t> </a:t>
            </a:r>
            <a:r>
              <a:rPr lang="nb-NO" altLang="zh-CN" dirty="0" err="1"/>
              <a:t>into</a:t>
            </a:r>
            <a:r>
              <a:rPr lang="nb-NO" altLang="zh-CN" dirty="0"/>
              <a:t> </a:t>
            </a:r>
            <a:r>
              <a:rPr lang="nb-NO" altLang="zh-CN" dirty="0" err="1"/>
              <a:t>two</a:t>
            </a:r>
            <a:r>
              <a:rPr lang="nb-NO" altLang="zh-CN" dirty="0"/>
              <a:t> parts: </a:t>
            </a:r>
            <a:r>
              <a:rPr lang="nb-NO" altLang="zh-CN" dirty="0" err="1"/>
              <a:t>the</a:t>
            </a:r>
            <a:r>
              <a:rPr lang="nb-NO" altLang="zh-CN" dirty="0"/>
              <a:t> first part is coulomb force. In </a:t>
            </a:r>
            <a:r>
              <a:rPr lang="nb-NO" altLang="zh-CN" dirty="0" err="1"/>
              <a:t>this</a:t>
            </a:r>
            <a:r>
              <a:rPr lang="nb-NO" altLang="zh-CN" dirty="0"/>
              <a:t> </a:t>
            </a:r>
            <a:r>
              <a:rPr lang="nb-NO" altLang="zh-CN" dirty="0" err="1"/>
              <a:t>equation</a:t>
            </a:r>
            <a:r>
              <a:rPr lang="nb-NO" altLang="zh-CN" dirty="0"/>
              <a:t>, C </a:t>
            </a:r>
            <a:r>
              <a:rPr lang="nb-NO" b="0" i="0" dirty="0">
                <a:solidFill>
                  <a:srgbClr val="202122"/>
                </a:solidFill>
                <a:effectLst/>
                <a:latin typeface="Arial" panose="020B0604020202020204" pitchFamily="34" charset="0"/>
              </a:rPr>
              <a:t>is </a:t>
            </a:r>
            <a:r>
              <a:rPr lang="nb-NO" b="0" i="0" dirty="0" err="1">
                <a:solidFill>
                  <a:srgbClr val="202122"/>
                </a:solidFill>
                <a:effectLst/>
                <a:latin typeface="Arial" panose="020B0604020202020204" pitchFamily="34" charset="0"/>
              </a:rPr>
              <a:t>the</a:t>
            </a:r>
            <a:r>
              <a:rPr lang="nb-NO" b="0" i="0" dirty="0">
                <a:solidFill>
                  <a:srgbClr val="202122"/>
                </a:solidFill>
                <a:effectLst/>
                <a:latin typeface="Arial" panose="020B0604020202020204" pitchFamily="34" charset="0"/>
              </a:rPr>
              <a:t> </a:t>
            </a:r>
            <a:r>
              <a:rPr lang="nb-NO" b="0" i="0" u="none" strike="noStrike" dirty="0">
                <a:solidFill>
                  <a:srgbClr val="3366CC"/>
                </a:solidFill>
                <a:effectLst/>
                <a:latin typeface="Arial" panose="020B0604020202020204" pitchFamily="34" charset="0"/>
                <a:hlinkClick r:id="rId3" tooltip="Coulomb constant"/>
              </a:rPr>
              <a:t>Coulomb </a:t>
            </a:r>
            <a:r>
              <a:rPr lang="nb-NO" b="0" i="0" u="none" strike="noStrike" dirty="0" err="1">
                <a:solidFill>
                  <a:srgbClr val="3366CC"/>
                </a:solidFill>
                <a:effectLst/>
                <a:latin typeface="Arial" panose="020B0604020202020204" pitchFamily="34" charset="0"/>
                <a:hlinkClick r:id="rId3" tooltip="Coulomb constant"/>
              </a:rPr>
              <a:t>constant</a:t>
            </a:r>
            <a:r>
              <a:rPr lang="nb-NO" b="0" i="0" u="none" strike="noStrike" dirty="0">
                <a:solidFill>
                  <a:srgbClr val="3366CC"/>
                </a:solidFill>
                <a:effectLst/>
                <a:latin typeface="Arial" panose="020B0604020202020204" pitchFamily="34" charset="0"/>
              </a:rPr>
              <a:t>, C </a:t>
            </a:r>
            <a:r>
              <a:rPr lang="nb-NO" b="0" i="0" dirty="0">
                <a:solidFill>
                  <a:srgbClr val="202122"/>
                </a:solidFill>
                <a:effectLst/>
                <a:latin typeface="Nimbus Roman No9 L"/>
              </a:rPr>
              <a:t>≈ 8.988×10</a:t>
            </a:r>
            <a:r>
              <a:rPr lang="nb-NO" b="0" i="0" baseline="30000" dirty="0">
                <a:solidFill>
                  <a:srgbClr val="202122"/>
                </a:solidFill>
                <a:effectLst/>
                <a:latin typeface="Nimbus Roman No9 L"/>
              </a:rPr>
              <a:t>9</a:t>
            </a:r>
            <a:r>
              <a:rPr lang="nb-NO" b="0" i="0" dirty="0">
                <a:solidFill>
                  <a:srgbClr val="202122"/>
                </a:solidFill>
                <a:effectLst/>
                <a:latin typeface="Nimbus Roman No9 L"/>
              </a:rPr>
              <a:t> N⋅m</a:t>
            </a:r>
            <a:r>
              <a:rPr lang="nb-NO" b="0" i="0" baseline="30000" dirty="0">
                <a:solidFill>
                  <a:srgbClr val="202122"/>
                </a:solidFill>
                <a:effectLst/>
                <a:latin typeface="Nimbus Roman No9 L"/>
              </a:rPr>
              <a:t>2</a:t>
            </a:r>
            <a:r>
              <a:rPr lang="nb-NO" b="0" i="0" dirty="0">
                <a:solidFill>
                  <a:srgbClr val="202122"/>
                </a:solidFill>
                <a:effectLst/>
                <a:latin typeface="Nimbus Roman No9 L"/>
              </a:rPr>
              <a:t>⋅C</a:t>
            </a:r>
            <a:r>
              <a:rPr lang="nb-NO" b="0" i="0" baseline="30000" dirty="0">
                <a:solidFill>
                  <a:srgbClr val="202122"/>
                </a:solidFill>
                <a:effectLst/>
                <a:latin typeface="Nimbus Roman No9 L"/>
              </a:rPr>
              <a:t>−2. </a:t>
            </a:r>
            <a:r>
              <a:rPr lang="nb-NO" altLang="zh-CN" dirty="0"/>
              <a:t>And </a:t>
            </a:r>
            <a:r>
              <a:rPr lang="nb-NO" altLang="zh-CN" dirty="0" err="1"/>
              <a:t>qi</a:t>
            </a:r>
            <a:r>
              <a:rPr lang="nb-NO" altLang="zh-CN" dirty="0"/>
              <a:t> and </a:t>
            </a:r>
            <a:r>
              <a:rPr lang="nb-NO" altLang="zh-CN" dirty="0" err="1"/>
              <a:t>qj</a:t>
            </a:r>
            <a:r>
              <a:rPr lang="nb-NO" altLang="zh-CN" dirty="0"/>
              <a:t> </a:t>
            </a:r>
            <a:r>
              <a:rPr lang="nb-NO" altLang="zh-CN" dirty="0" err="1"/>
              <a:t>are</a:t>
            </a:r>
            <a:r>
              <a:rPr lang="nb-NO" altLang="zh-CN" dirty="0"/>
              <a:t> </a:t>
            </a:r>
            <a:r>
              <a:rPr lang="nb-NO" altLang="zh-CN" dirty="0" err="1"/>
              <a:t>the</a:t>
            </a:r>
            <a:r>
              <a:rPr lang="nb-NO" altLang="zh-CN" dirty="0"/>
              <a:t> charge </a:t>
            </a:r>
            <a:r>
              <a:rPr lang="nb-NO" altLang="zh-CN" dirty="0" err="1"/>
              <a:t>of</a:t>
            </a:r>
            <a:r>
              <a:rPr lang="nb-NO" altLang="zh-CN" dirty="0"/>
              <a:t> </a:t>
            </a:r>
            <a:r>
              <a:rPr lang="nb-NO" altLang="zh-CN" dirty="0" err="1"/>
              <a:t>these</a:t>
            </a:r>
            <a:r>
              <a:rPr lang="nb-NO" altLang="zh-CN" dirty="0"/>
              <a:t> </a:t>
            </a:r>
            <a:r>
              <a:rPr lang="nb-NO" altLang="zh-CN" dirty="0" err="1"/>
              <a:t>two</a:t>
            </a:r>
            <a:r>
              <a:rPr lang="nb-NO" altLang="zh-CN" dirty="0"/>
              <a:t> atoms. </a:t>
            </a:r>
            <a:r>
              <a:rPr lang="el-GR" b="0" i="1" dirty="0">
                <a:solidFill>
                  <a:srgbClr val="202122"/>
                </a:solidFill>
                <a:effectLst/>
                <a:latin typeface="Nimbus Roman No9 L"/>
              </a:rPr>
              <a:t>ε</a:t>
            </a:r>
            <a:r>
              <a:rPr lang="el-GR" b="0" i="0" baseline="-25000" dirty="0">
                <a:solidFill>
                  <a:srgbClr val="202122"/>
                </a:solidFill>
                <a:effectLst/>
                <a:latin typeface="Nimbus Roman No9 L"/>
              </a:rPr>
              <a:t>0</a:t>
            </a:r>
            <a:r>
              <a:rPr lang="el-GR" b="0" i="0" dirty="0">
                <a:solidFill>
                  <a:srgbClr val="202122"/>
                </a:solidFill>
                <a:effectLst/>
                <a:latin typeface="Arial" panose="020B0604020202020204" pitchFamily="34" charset="0"/>
              </a:rPr>
              <a:t> </a:t>
            </a:r>
            <a:r>
              <a:rPr lang="nb-NO" b="0" i="0" dirty="0">
                <a:solidFill>
                  <a:srgbClr val="202122"/>
                </a:solidFill>
                <a:effectLst/>
                <a:latin typeface="Arial" panose="020B0604020202020204" pitchFamily="34" charset="0"/>
              </a:rPr>
              <a:t>is </a:t>
            </a:r>
            <a:r>
              <a:rPr lang="nb-NO" b="0" i="0" dirty="0" err="1">
                <a:solidFill>
                  <a:srgbClr val="202122"/>
                </a:solidFill>
                <a:effectLst/>
                <a:latin typeface="Arial" panose="020B0604020202020204" pitchFamily="34" charset="0"/>
              </a:rPr>
              <a:t>the</a:t>
            </a:r>
            <a:r>
              <a:rPr lang="nb-NO" b="0" i="0" dirty="0">
                <a:solidFill>
                  <a:srgbClr val="202122"/>
                </a:solidFill>
                <a:effectLst/>
                <a:latin typeface="Arial" panose="020B0604020202020204" pitchFamily="34" charset="0"/>
              </a:rPr>
              <a:t> </a:t>
            </a:r>
            <a:r>
              <a:rPr lang="nb-NO" b="0" i="0" u="none" strike="noStrike" dirty="0" err="1">
                <a:solidFill>
                  <a:srgbClr val="3366CC"/>
                </a:solidFill>
                <a:effectLst/>
                <a:latin typeface="Arial" panose="020B0604020202020204" pitchFamily="34" charset="0"/>
                <a:hlinkClick r:id="rId4"/>
              </a:rPr>
              <a:t>electric</a:t>
            </a:r>
            <a:r>
              <a:rPr lang="nb-NO" b="0" i="0" u="none" strike="noStrike" dirty="0">
                <a:solidFill>
                  <a:srgbClr val="3366CC"/>
                </a:solidFill>
                <a:effectLst/>
                <a:latin typeface="Arial" panose="020B0604020202020204" pitchFamily="34" charset="0"/>
                <a:hlinkClick r:id="rId4"/>
              </a:rPr>
              <a:t> </a:t>
            </a:r>
            <a:r>
              <a:rPr lang="nb-NO" b="0" i="0" u="none" strike="noStrike" dirty="0" err="1">
                <a:solidFill>
                  <a:srgbClr val="3366CC"/>
                </a:solidFill>
                <a:effectLst/>
                <a:latin typeface="Arial" panose="020B0604020202020204" pitchFamily="34" charset="0"/>
                <a:hlinkClick r:id="rId4"/>
              </a:rPr>
              <a:t>constant</a:t>
            </a:r>
            <a:r>
              <a:rPr lang="nb-NO" b="0" i="0" u="none" strike="noStrike" dirty="0">
                <a:solidFill>
                  <a:srgbClr val="3366CC"/>
                </a:solidFill>
                <a:effectLst/>
                <a:latin typeface="Arial" panose="020B0604020202020204" pitchFamily="34" charset="0"/>
              </a:rPr>
              <a:t>. And </a:t>
            </a:r>
            <a:r>
              <a:rPr lang="nb-NO" b="0" i="0" u="none" strike="noStrike" dirty="0" err="1">
                <a:solidFill>
                  <a:srgbClr val="3366CC"/>
                </a:solidFill>
                <a:effectLst/>
                <a:latin typeface="Arial" panose="020B0604020202020204" pitchFamily="34" charset="0"/>
              </a:rPr>
              <a:t>another</a:t>
            </a:r>
            <a:r>
              <a:rPr lang="nb-NO" b="0" i="0" u="none" strike="noStrike" dirty="0">
                <a:solidFill>
                  <a:srgbClr val="3366CC"/>
                </a:solidFill>
                <a:effectLst/>
                <a:latin typeface="Arial" panose="020B0604020202020204" pitchFamily="34" charset="0"/>
              </a:rPr>
              <a:t> part is </a:t>
            </a:r>
            <a:r>
              <a:rPr lang="nb-NO" b="0" i="0" dirty="0">
                <a:solidFill>
                  <a:srgbClr val="202124"/>
                </a:solidFill>
                <a:effectLst/>
                <a:latin typeface="Google Sans"/>
              </a:rPr>
              <a:t>van der Waals force, </a:t>
            </a:r>
            <a:r>
              <a:rPr lang="nb-NO" b="0" i="0" dirty="0" err="1">
                <a:solidFill>
                  <a:srgbClr val="202124"/>
                </a:solidFill>
                <a:effectLst/>
                <a:latin typeface="Google Sans"/>
              </a:rPr>
              <a:t>which</a:t>
            </a:r>
            <a:r>
              <a:rPr lang="nb-NO" b="0" i="0" dirty="0">
                <a:solidFill>
                  <a:srgbClr val="202124"/>
                </a:solidFill>
                <a:effectLst/>
                <a:latin typeface="Google Sans"/>
              </a:rPr>
              <a:t> </a:t>
            </a:r>
            <a:r>
              <a:rPr lang="nb-NO" b="0" i="0" dirty="0" err="1">
                <a:solidFill>
                  <a:srgbClr val="202124"/>
                </a:solidFill>
                <a:effectLst/>
                <a:latin typeface="Google Sans"/>
              </a:rPr>
              <a:t>also</a:t>
            </a:r>
            <a:r>
              <a:rPr lang="nb-NO" b="0" i="0" dirty="0">
                <a:solidFill>
                  <a:srgbClr val="202124"/>
                </a:solidFill>
                <a:effectLst/>
                <a:latin typeface="Google Sans"/>
              </a:rPr>
              <a:t> has </a:t>
            </a:r>
            <a:r>
              <a:rPr lang="nb-NO" b="0" i="0" dirty="0" err="1">
                <a:solidFill>
                  <a:srgbClr val="202124"/>
                </a:solidFill>
                <a:effectLst/>
                <a:latin typeface="Google Sans"/>
              </a:rPr>
              <a:t>two</a:t>
            </a:r>
            <a:r>
              <a:rPr lang="nb-NO" b="0" i="0" dirty="0">
                <a:solidFill>
                  <a:srgbClr val="202124"/>
                </a:solidFill>
                <a:effectLst/>
                <a:latin typeface="Google Sans"/>
              </a:rPr>
              <a:t> parts, </a:t>
            </a:r>
            <a:r>
              <a:rPr lang="nb-NO" b="0" i="0" dirty="0" err="1">
                <a:solidFill>
                  <a:srgbClr val="202124"/>
                </a:solidFill>
                <a:effectLst/>
                <a:latin typeface="Google Sans"/>
              </a:rPr>
              <a:t>the</a:t>
            </a:r>
            <a:r>
              <a:rPr lang="nb-NO" b="0" i="0" dirty="0">
                <a:solidFill>
                  <a:srgbClr val="202124"/>
                </a:solidFill>
                <a:effectLst/>
                <a:latin typeface="Google Sans"/>
              </a:rPr>
              <a:t> </a:t>
            </a:r>
            <a:r>
              <a:rPr lang="nb-NO" b="0" i="0" dirty="0" err="1">
                <a:solidFill>
                  <a:srgbClr val="202124"/>
                </a:solidFill>
                <a:effectLst/>
                <a:latin typeface="Google Sans"/>
              </a:rPr>
              <a:t>attractive</a:t>
            </a:r>
            <a:r>
              <a:rPr lang="nb-NO" b="0" i="0" dirty="0">
                <a:solidFill>
                  <a:srgbClr val="202124"/>
                </a:solidFill>
                <a:effectLst/>
                <a:latin typeface="Google Sans"/>
              </a:rPr>
              <a:t> part, and </a:t>
            </a:r>
            <a:r>
              <a:rPr lang="nb-NO" b="0" i="0" dirty="0" err="1">
                <a:solidFill>
                  <a:srgbClr val="202124"/>
                </a:solidFill>
                <a:effectLst/>
                <a:latin typeface="Google Sans"/>
              </a:rPr>
              <a:t>the</a:t>
            </a:r>
            <a:r>
              <a:rPr lang="nb-NO" b="0" i="0" dirty="0">
                <a:solidFill>
                  <a:srgbClr val="202124"/>
                </a:solidFill>
                <a:effectLst/>
                <a:latin typeface="Google Sans"/>
              </a:rPr>
              <a:t> repulsive part. </a:t>
            </a:r>
            <a:r>
              <a:rPr lang="nb-NO" altLang="zh-CN" b="0" i="0" dirty="0">
                <a:solidFill>
                  <a:srgbClr val="202124"/>
                </a:solidFill>
                <a:effectLst/>
                <a:latin typeface="Google Sans"/>
              </a:rPr>
              <a:t>A and B </a:t>
            </a:r>
            <a:r>
              <a:rPr lang="nb-NO" altLang="zh-CN" b="0" i="0" dirty="0" err="1">
                <a:solidFill>
                  <a:srgbClr val="202124"/>
                </a:solidFill>
                <a:effectLst/>
                <a:latin typeface="Google Sans"/>
              </a:rPr>
              <a:t>are</a:t>
            </a:r>
            <a:r>
              <a:rPr lang="nb-NO" altLang="zh-CN" b="0" i="0" dirty="0">
                <a:solidFill>
                  <a:srgbClr val="202124"/>
                </a:solidFill>
                <a:effectLst/>
                <a:latin typeface="Google Sans"/>
              </a:rPr>
              <a:t> a </a:t>
            </a:r>
            <a:r>
              <a:rPr lang="nb-NO" altLang="zh-CN" b="0" i="0" dirty="0" err="1">
                <a:solidFill>
                  <a:srgbClr val="202124"/>
                </a:solidFill>
                <a:effectLst/>
                <a:latin typeface="Google Sans"/>
              </a:rPr>
              <a:t>kind</a:t>
            </a:r>
            <a:r>
              <a:rPr lang="nb-NO" altLang="zh-CN" b="0" i="0" dirty="0">
                <a:solidFill>
                  <a:srgbClr val="202124"/>
                </a:solidFill>
                <a:effectLst/>
                <a:latin typeface="Google Sans"/>
              </a:rPr>
              <a:t> </a:t>
            </a:r>
            <a:r>
              <a:rPr lang="nb-NO" altLang="zh-CN" b="0" i="0" dirty="0" err="1">
                <a:solidFill>
                  <a:srgbClr val="202124"/>
                </a:solidFill>
                <a:effectLst/>
                <a:latin typeface="Google Sans"/>
              </a:rPr>
              <a:t>of</a:t>
            </a:r>
            <a:r>
              <a:rPr lang="nb-NO" altLang="zh-CN" b="0" i="0" dirty="0">
                <a:solidFill>
                  <a:srgbClr val="202124"/>
                </a:solidFill>
                <a:effectLst/>
                <a:latin typeface="Google Sans"/>
              </a:rPr>
              <a:t> </a:t>
            </a:r>
            <a:r>
              <a:rPr lang="nb-NO" altLang="zh-CN" b="0" i="0" dirty="0" err="1">
                <a:solidFill>
                  <a:srgbClr val="202124"/>
                </a:solidFill>
                <a:effectLst/>
                <a:latin typeface="Google Sans"/>
              </a:rPr>
              <a:t>constant</a:t>
            </a:r>
            <a:r>
              <a:rPr lang="nb-NO" altLang="zh-CN" b="0" i="0" dirty="0">
                <a:solidFill>
                  <a:srgbClr val="202124"/>
                </a:solidFill>
                <a:effectLst/>
                <a:latin typeface="Google Sans"/>
              </a:rPr>
              <a:t> </a:t>
            </a:r>
            <a:r>
              <a:rPr lang="nb-NO" altLang="zh-CN" b="0" i="0" dirty="0" err="1">
                <a:solidFill>
                  <a:srgbClr val="202124"/>
                </a:solidFill>
                <a:effectLst/>
                <a:latin typeface="Google Sans"/>
              </a:rPr>
              <a:t>depending</a:t>
            </a:r>
            <a:r>
              <a:rPr lang="nb-NO" altLang="zh-CN" b="0" i="0" dirty="0">
                <a:solidFill>
                  <a:srgbClr val="202124"/>
                </a:solidFill>
                <a:effectLst/>
                <a:latin typeface="Google Sans"/>
              </a:rPr>
              <a:t> </a:t>
            </a:r>
            <a:r>
              <a:rPr lang="nb-NO" altLang="zh-CN" b="0" i="0" dirty="0" err="1">
                <a:solidFill>
                  <a:srgbClr val="202124"/>
                </a:solidFill>
                <a:effectLst/>
                <a:latin typeface="Google Sans"/>
              </a:rPr>
              <a:t>on</a:t>
            </a:r>
            <a:r>
              <a:rPr lang="nb-NO" altLang="zh-CN" b="0" i="0" dirty="0">
                <a:solidFill>
                  <a:srgbClr val="202124"/>
                </a:solidFill>
                <a:effectLst/>
                <a:latin typeface="Google Sans"/>
              </a:rPr>
              <a:t> </a:t>
            </a:r>
            <a:r>
              <a:rPr lang="nb-NO" altLang="zh-CN" b="0" i="0" dirty="0" err="1">
                <a:solidFill>
                  <a:srgbClr val="202124"/>
                </a:solidFill>
                <a:effectLst/>
                <a:latin typeface="Google Sans"/>
              </a:rPr>
              <a:t>the</a:t>
            </a:r>
            <a:r>
              <a:rPr lang="nb-NO" altLang="zh-CN" b="0" i="0" dirty="0">
                <a:solidFill>
                  <a:srgbClr val="202124"/>
                </a:solidFill>
                <a:effectLst/>
                <a:latin typeface="Google Sans"/>
              </a:rPr>
              <a:t> type </a:t>
            </a:r>
            <a:r>
              <a:rPr lang="nb-NO" altLang="zh-CN" b="0" i="0" dirty="0" err="1">
                <a:solidFill>
                  <a:srgbClr val="202124"/>
                </a:solidFill>
                <a:effectLst/>
                <a:latin typeface="Google Sans"/>
              </a:rPr>
              <a:t>of</a:t>
            </a:r>
            <a:r>
              <a:rPr lang="nb-NO" altLang="zh-CN" b="0" i="0" dirty="0">
                <a:solidFill>
                  <a:srgbClr val="202124"/>
                </a:solidFill>
                <a:effectLst/>
                <a:latin typeface="Google Sans"/>
              </a:rPr>
              <a:t> </a:t>
            </a:r>
            <a:r>
              <a:rPr lang="nb-NO" altLang="zh-CN" b="0" i="0" dirty="0" err="1">
                <a:solidFill>
                  <a:srgbClr val="202124"/>
                </a:solidFill>
                <a:effectLst/>
                <a:latin typeface="Google Sans"/>
              </a:rPr>
              <a:t>the</a:t>
            </a:r>
            <a:r>
              <a:rPr lang="nb-NO" altLang="zh-CN" b="0" i="0" dirty="0">
                <a:solidFill>
                  <a:srgbClr val="202124"/>
                </a:solidFill>
                <a:effectLst/>
                <a:latin typeface="Google Sans"/>
              </a:rPr>
              <a:t> atoms.</a:t>
            </a:r>
            <a:endParaRPr lang="nb-NO" b="0" i="0" u="none" strike="noStrike" dirty="0">
              <a:solidFill>
                <a:srgbClr val="3366CC"/>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F0F2A97-FFDF-4A30-A4D0-6BF3DB2371D1}" type="slidenum">
              <a:rPr lang="nb-NO" smtClean="0"/>
              <a:t>11</a:t>
            </a:fld>
            <a:endParaRPr lang="nb-NO"/>
          </a:p>
        </p:txBody>
      </p:sp>
    </p:spTree>
    <p:extLst>
      <p:ext uri="{BB962C8B-B14F-4D97-AF65-F5344CB8AC3E}">
        <p14:creationId xmlns:p14="http://schemas.microsoft.com/office/powerpoint/2010/main" val="407143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Here is </a:t>
            </a:r>
            <a:r>
              <a:rPr lang="nb-NO" dirty="0" err="1"/>
              <a:t>the</a:t>
            </a:r>
            <a:r>
              <a:rPr lang="nb-NO" dirty="0"/>
              <a:t> </a:t>
            </a:r>
            <a:r>
              <a:rPr lang="nb-NO" dirty="0" err="1"/>
              <a:t>figure</a:t>
            </a:r>
            <a:r>
              <a:rPr lang="nb-NO" dirty="0"/>
              <a:t> to show </a:t>
            </a:r>
            <a:r>
              <a:rPr lang="nb-NO" dirty="0" err="1"/>
              <a:t>the</a:t>
            </a:r>
            <a:r>
              <a:rPr lang="nb-NO" dirty="0"/>
              <a:t> </a:t>
            </a:r>
            <a:r>
              <a:rPr lang="nb-NO" b="0" i="0" dirty="0">
                <a:solidFill>
                  <a:srgbClr val="202124"/>
                </a:solidFill>
                <a:effectLst/>
                <a:latin typeface="Google Sans"/>
              </a:rPr>
              <a:t>van der Waals force. As </a:t>
            </a:r>
            <a:r>
              <a:rPr lang="nb-NO" b="0" i="0" dirty="0" err="1">
                <a:solidFill>
                  <a:srgbClr val="202124"/>
                </a:solidFill>
                <a:effectLst/>
                <a:latin typeface="Google Sans"/>
              </a:rPr>
              <a:t>the</a:t>
            </a:r>
            <a:r>
              <a:rPr lang="nb-NO" b="0" i="0" dirty="0">
                <a:solidFill>
                  <a:srgbClr val="202124"/>
                </a:solidFill>
                <a:effectLst/>
                <a:latin typeface="Google Sans"/>
              </a:rPr>
              <a:t> </a:t>
            </a:r>
            <a:r>
              <a:rPr lang="nb-NO" b="0" i="0" dirty="0" err="1">
                <a:solidFill>
                  <a:srgbClr val="202124"/>
                </a:solidFill>
                <a:effectLst/>
                <a:latin typeface="Google Sans"/>
              </a:rPr>
              <a:t>figure</a:t>
            </a:r>
            <a:r>
              <a:rPr lang="nb-NO" b="0" i="0" dirty="0">
                <a:solidFill>
                  <a:srgbClr val="202124"/>
                </a:solidFill>
                <a:effectLst/>
                <a:latin typeface="Google Sans"/>
              </a:rPr>
              <a:t> shows, </a:t>
            </a:r>
            <a:r>
              <a:rPr lang="nb-NO" b="0" i="0" dirty="0" err="1">
                <a:solidFill>
                  <a:srgbClr val="202124"/>
                </a:solidFill>
                <a:effectLst/>
                <a:latin typeface="Google Sans"/>
              </a:rPr>
              <a:t>the</a:t>
            </a:r>
            <a:r>
              <a:rPr lang="nb-NO" b="0" i="0" dirty="0">
                <a:solidFill>
                  <a:srgbClr val="202124"/>
                </a:solidFill>
                <a:effectLst/>
                <a:latin typeface="Google Sans"/>
              </a:rPr>
              <a:t> </a:t>
            </a:r>
            <a:r>
              <a:rPr lang="nb-NO" b="0" i="0" dirty="0" err="1">
                <a:solidFill>
                  <a:srgbClr val="202124"/>
                </a:solidFill>
                <a:effectLst/>
                <a:latin typeface="Google Sans"/>
              </a:rPr>
              <a:t>black</a:t>
            </a:r>
            <a:r>
              <a:rPr lang="nb-NO" b="0" i="0" dirty="0">
                <a:solidFill>
                  <a:srgbClr val="202124"/>
                </a:solidFill>
                <a:effectLst/>
                <a:latin typeface="Google Sans"/>
              </a:rPr>
              <a:t> </a:t>
            </a:r>
            <a:r>
              <a:rPr lang="nb-NO" b="0" i="0" dirty="0" err="1">
                <a:solidFill>
                  <a:srgbClr val="202124"/>
                </a:solidFill>
                <a:effectLst/>
                <a:latin typeface="Google Sans"/>
              </a:rPr>
              <a:t>curve</a:t>
            </a:r>
            <a:r>
              <a:rPr lang="nb-NO" b="0" i="0" dirty="0">
                <a:solidFill>
                  <a:srgbClr val="202124"/>
                </a:solidFill>
                <a:effectLst/>
                <a:latin typeface="Google Sans"/>
              </a:rPr>
              <a:t> is </a:t>
            </a:r>
            <a:r>
              <a:rPr lang="nb-NO" b="0" i="0" dirty="0" err="1">
                <a:solidFill>
                  <a:srgbClr val="202124"/>
                </a:solidFill>
                <a:effectLst/>
                <a:latin typeface="Google Sans"/>
              </a:rPr>
              <a:t>the</a:t>
            </a:r>
            <a:r>
              <a:rPr lang="nb-NO" b="0" i="0" dirty="0">
                <a:solidFill>
                  <a:srgbClr val="202124"/>
                </a:solidFill>
                <a:effectLst/>
                <a:latin typeface="Google Sans"/>
              </a:rPr>
              <a:t> repulsive part and </a:t>
            </a:r>
            <a:r>
              <a:rPr lang="nb-NO" b="0" i="0" dirty="0" err="1">
                <a:solidFill>
                  <a:srgbClr val="202124"/>
                </a:solidFill>
                <a:effectLst/>
                <a:latin typeface="Google Sans"/>
              </a:rPr>
              <a:t>the</a:t>
            </a:r>
            <a:r>
              <a:rPr lang="nb-NO" b="0" i="0" dirty="0">
                <a:solidFill>
                  <a:srgbClr val="202124"/>
                </a:solidFill>
                <a:effectLst/>
                <a:latin typeface="Google Sans"/>
              </a:rPr>
              <a:t> </a:t>
            </a:r>
            <a:r>
              <a:rPr lang="nb-NO" b="0" i="0" dirty="0" err="1">
                <a:solidFill>
                  <a:srgbClr val="202124"/>
                </a:solidFill>
                <a:effectLst/>
                <a:latin typeface="Google Sans"/>
              </a:rPr>
              <a:t>blue</a:t>
            </a:r>
            <a:r>
              <a:rPr lang="nb-NO" b="0" i="0" dirty="0">
                <a:solidFill>
                  <a:srgbClr val="202124"/>
                </a:solidFill>
                <a:effectLst/>
                <a:latin typeface="Google Sans"/>
              </a:rPr>
              <a:t> </a:t>
            </a:r>
            <a:r>
              <a:rPr lang="nb-NO" b="0" i="0" dirty="0" err="1">
                <a:solidFill>
                  <a:srgbClr val="202124"/>
                </a:solidFill>
                <a:effectLst/>
                <a:latin typeface="Google Sans"/>
              </a:rPr>
              <a:t>curve</a:t>
            </a:r>
            <a:r>
              <a:rPr lang="nb-NO" b="0" i="0" dirty="0">
                <a:solidFill>
                  <a:srgbClr val="202124"/>
                </a:solidFill>
                <a:effectLst/>
                <a:latin typeface="Google Sans"/>
              </a:rPr>
              <a:t> is </a:t>
            </a:r>
            <a:r>
              <a:rPr lang="nb-NO" b="0" i="0" dirty="0" err="1">
                <a:solidFill>
                  <a:srgbClr val="202124"/>
                </a:solidFill>
                <a:effectLst/>
                <a:latin typeface="Google Sans"/>
              </a:rPr>
              <a:t>the</a:t>
            </a:r>
            <a:r>
              <a:rPr lang="nb-NO" b="0" i="0" dirty="0">
                <a:solidFill>
                  <a:srgbClr val="202124"/>
                </a:solidFill>
                <a:effectLst/>
                <a:latin typeface="Google Sans"/>
              </a:rPr>
              <a:t> </a:t>
            </a:r>
            <a:r>
              <a:rPr lang="nb-NO" b="0" i="0" dirty="0" err="1">
                <a:solidFill>
                  <a:srgbClr val="202124"/>
                </a:solidFill>
                <a:effectLst/>
                <a:latin typeface="Google Sans"/>
              </a:rPr>
              <a:t>attractive</a:t>
            </a:r>
            <a:r>
              <a:rPr lang="nb-NO" b="0" i="0" dirty="0">
                <a:solidFill>
                  <a:srgbClr val="202124"/>
                </a:solidFill>
                <a:effectLst/>
                <a:latin typeface="Google Sans"/>
              </a:rPr>
              <a:t> part, and red </a:t>
            </a:r>
            <a:r>
              <a:rPr lang="nb-NO" b="0" i="0" dirty="0" err="1">
                <a:solidFill>
                  <a:srgbClr val="202124"/>
                </a:solidFill>
                <a:effectLst/>
                <a:latin typeface="Google Sans"/>
              </a:rPr>
              <a:t>curve</a:t>
            </a:r>
            <a:r>
              <a:rPr lang="nb-NO" b="0" i="0" dirty="0">
                <a:solidFill>
                  <a:srgbClr val="202124"/>
                </a:solidFill>
                <a:effectLst/>
                <a:latin typeface="Google Sans"/>
              </a:rPr>
              <a:t> is </a:t>
            </a:r>
            <a:r>
              <a:rPr lang="nb-NO" b="0" i="0" dirty="0" err="1">
                <a:solidFill>
                  <a:srgbClr val="202124"/>
                </a:solidFill>
                <a:effectLst/>
                <a:latin typeface="Google Sans"/>
              </a:rPr>
              <a:t>the</a:t>
            </a:r>
            <a:r>
              <a:rPr lang="nb-NO" b="0" i="0" dirty="0">
                <a:solidFill>
                  <a:srgbClr val="202124"/>
                </a:solidFill>
                <a:effectLst/>
                <a:latin typeface="Google Sans"/>
              </a:rPr>
              <a:t> </a:t>
            </a:r>
            <a:r>
              <a:rPr lang="nb-NO" b="0" i="0" dirty="0" err="1">
                <a:solidFill>
                  <a:srgbClr val="202124"/>
                </a:solidFill>
                <a:effectLst/>
                <a:latin typeface="Google Sans"/>
              </a:rPr>
              <a:t>finally</a:t>
            </a:r>
            <a:r>
              <a:rPr lang="nb-NO" b="0" i="0" dirty="0">
                <a:solidFill>
                  <a:srgbClr val="202124"/>
                </a:solidFill>
                <a:effectLst/>
                <a:latin typeface="Google Sans"/>
              </a:rPr>
              <a:t> </a:t>
            </a:r>
            <a:r>
              <a:rPr lang="nb-NO" b="0" i="0" dirty="0" err="1">
                <a:solidFill>
                  <a:srgbClr val="202124"/>
                </a:solidFill>
                <a:effectLst/>
                <a:latin typeface="Google Sans"/>
              </a:rPr>
              <a:t>curve</a:t>
            </a:r>
            <a:r>
              <a:rPr lang="nb-NO" b="0" i="0" dirty="0">
                <a:solidFill>
                  <a:srgbClr val="202124"/>
                </a:solidFill>
                <a:effectLst/>
                <a:latin typeface="Google Sans"/>
              </a:rPr>
              <a:t> </a:t>
            </a:r>
            <a:r>
              <a:rPr lang="nb-NO" b="0" i="0" dirty="0" err="1">
                <a:solidFill>
                  <a:srgbClr val="202124"/>
                </a:solidFill>
                <a:effectLst/>
                <a:latin typeface="Google Sans"/>
              </a:rPr>
              <a:t>after</a:t>
            </a:r>
            <a:r>
              <a:rPr lang="nb-NO" b="0" i="0" dirty="0">
                <a:solidFill>
                  <a:srgbClr val="202124"/>
                </a:solidFill>
                <a:effectLst/>
                <a:latin typeface="Google Sans"/>
              </a:rPr>
              <a:t> </a:t>
            </a:r>
            <a:r>
              <a:rPr lang="nb-NO" b="0" i="0" dirty="0" err="1">
                <a:solidFill>
                  <a:srgbClr val="202124"/>
                </a:solidFill>
                <a:effectLst/>
                <a:latin typeface="Google Sans"/>
              </a:rPr>
              <a:t>combine</a:t>
            </a:r>
            <a:r>
              <a:rPr lang="nb-NO" b="0" i="0" dirty="0">
                <a:solidFill>
                  <a:srgbClr val="202124"/>
                </a:solidFill>
                <a:effectLst/>
                <a:latin typeface="Google Sans"/>
              </a:rPr>
              <a:t> </a:t>
            </a:r>
            <a:r>
              <a:rPr lang="nb-NO" b="0" i="0" dirty="0" err="1">
                <a:solidFill>
                  <a:srgbClr val="202124"/>
                </a:solidFill>
                <a:effectLst/>
                <a:latin typeface="Google Sans"/>
              </a:rPr>
              <a:t>these</a:t>
            </a:r>
            <a:r>
              <a:rPr lang="nb-NO" b="0" i="0" dirty="0">
                <a:solidFill>
                  <a:srgbClr val="202124"/>
                </a:solidFill>
                <a:effectLst/>
                <a:latin typeface="Google Sans"/>
              </a:rPr>
              <a:t> </a:t>
            </a:r>
            <a:r>
              <a:rPr lang="nb-NO" b="0" i="0" dirty="0" err="1">
                <a:solidFill>
                  <a:srgbClr val="202124"/>
                </a:solidFill>
                <a:effectLst/>
                <a:latin typeface="Google Sans"/>
              </a:rPr>
              <a:t>two</a:t>
            </a:r>
            <a:r>
              <a:rPr lang="nb-NO" b="0" i="0" dirty="0">
                <a:solidFill>
                  <a:srgbClr val="202124"/>
                </a:solidFill>
                <a:effectLst/>
                <a:latin typeface="Google Sans"/>
              </a:rPr>
              <a:t> parts.</a:t>
            </a:r>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12</a:t>
            </a:fld>
            <a:endParaRPr lang="nb-NO"/>
          </a:p>
        </p:txBody>
      </p:sp>
    </p:spTree>
    <p:extLst>
      <p:ext uri="{BB962C8B-B14F-4D97-AF65-F5344CB8AC3E}">
        <p14:creationId xmlns:p14="http://schemas.microsoft.com/office/powerpoint/2010/main" val="6265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Here is </a:t>
            </a:r>
            <a:r>
              <a:rPr lang="nb-NO" dirty="0" err="1"/>
              <a:t>the</a:t>
            </a:r>
            <a:r>
              <a:rPr lang="nb-NO" dirty="0"/>
              <a:t> </a:t>
            </a:r>
            <a:r>
              <a:rPr lang="nb-NO" dirty="0" err="1"/>
              <a:t>common</a:t>
            </a:r>
            <a:r>
              <a:rPr lang="nb-NO" dirty="0"/>
              <a:t> </a:t>
            </a:r>
            <a:r>
              <a:rPr lang="nb-NO" dirty="0" err="1"/>
              <a:t>procedure</a:t>
            </a:r>
            <a:r>
              <a:rPr lang="nb-NO" dirty="0"/>
              <a:t> </a:t>
            </a:r>
            <a:r>
              <a:rPr lang="nb-NO" dirty="0" err="1"/>
              <a:t>of</a:t>
            </a:r>
            <a:r>
              <a:rPr lang="nb-NO" dirty="0"/>
              <a:t> MD </a:t>
            </a:r>
            <a:r>
              <a:rPr lang="nb-NO" dirty="0" err="1"/>
              <a:t>simulations</a:t>
            </a:r>
            <a:r>
              <a:rPr lang="nb-NO" dirty="0"/>
              <a:t>. As I </a:t>
            </a:r>
            <a:r>
              <a:rPr lang="nb-NO" dirty="0" err="1"/>
              <a:t>mention</a:t>
            </a:r>
            <a:r>
              <a:rPr lang="nb-NO" dirty="0"/>
              <a:t> </a:t>
            </a:r>
            <a:r>
              <a:rPr lang="nb-NO" dirty="0" err="1"/>
              <a:t>above</a:t>
            </a:r>
            <a:r>
              <a:rPr lang="nb-NO" dirty="0"/>
              <a:t>, MD </a:t>
            </a:r>
            <a:r>
              <a:rPr lang="nb-NO" dirty="0" err="1"/>
              <a:t>simulation</a:t>
            </a:r>
            <a:r>
              <a:rPr lang="nb-NO" dirty="0"/>
              <a:t> </a:t>
            </a:r>
            <a:r>
              <a:rPr lang="nb-NO" dirty="0" err="1"/>
              <a:t>needs</a:t>
            </a:r>
            <a:r>
              <a:rPr lang="nb-NO" dirty="0"/>
              <a:t> </a:t>
            </a:r>
            <a:r>
              <a:rPr lang="nb-NO" dirty="0" err="1"/>
              <a:t>some</a:t>
            </a:r>
            <a:r>
              <a:rPr lang="nb-NO" dirty="0"/>
              <a:t> initial input data: force </a:t>
            </a:r>
            <a:r>
              <a:rPr lang="nb-NO" dirty="0" err="1"/>
              <a:t>field</a:t>
            </a:r>
            <a:r>
              <a:rPr lang="nb-NO" dirty="0"/>
              <a:t>, </a:t>
            </a:r>
            <a:r>
              <a:rPr lang="nb-NO" dirty="0" err="1"/>
              <a:t>coordinates</a:t>
            </a:r>
            <a:r>
              <a:rPr lang="nb-NO" dirty="0"/>
              <a:t> r, and </a:t>
            </a:r>
            <a:r>
              <a:rPr lang="nb-NO" dirty="0" err="1"/>
              <a:t>the</a:t>
            </a:r>
            <a:r>
              <a:rPr lang="nb-NO" dirty="0"/>
              <a:t> </a:t>
            </a:r>
            <a:r>
              <a:rPr lang="nb-NO" dirty="0" err="1"/>
              <a:t>velocities</a:t>
            </a:r>
            <a:r>
              <a:rPr lang="nb-NO" dirty="0"/>
              <a:t>. </a:t>
            </a:r>
            <a:r>
              <a:rPr lang="nb-NO" dirty="0" err="1"/>
              <a:t>After</a:t>
            </a:r>
            <a:r>
              <a:rPr lang="nb-NO" dirty="0"/>
              <a:t> </a:t>
            </a:r>
            <a:r>
              <a:rPr lang="nb-NO" dirty="0" err="1"/>
              <a:t>getting</a:t>
            </a:r>
            <a:r>
              <a:rPr lang="nb-NO" dirty="0"/>
              <a:t> </a:t>
            </a:r>
            <a:r>
              <a:rPr lang="nb-NO" dirty="0" err="1"/>
              <a:t>these</a:t>
            </a:r>
            <a:r>
              <a:rPr lang="nb-NO" dirty="0"/>
              <a:t> data, it </a:t>
            </a:r>
            <a:r>
              <a:rPr lang="nb-NO" dirty="0" err="1"/>
              <a:t>will</a:t>
            </a:r>
            <a:r>
              <a:rPr lang="nb-NO" dirty="0"/>
              <a:t> </a:t>
            </a:r>
            <a:r>
              <a:rPr lang="nb-NO" dirty="0" err="1"/>
              <a:t>move</a:t>
            </a:r>
            <a:r>
              <a:rPr lang="nb-NO" dirty="0"/>
              <a:t> to </a:t>
            </a:r>
            <a:r>
              <a:rPr lang="nb-NO" dirty="0" err="1"/>
              <a:t>the</a:t>
            </a:r>
            <a:r>
              <a:rPr lang="nb-NO" dirty="0"/>
              <a:t> </a:t>
            </a:r>
            <a:r>
              <a:rPr lang="nb-NO" dirty="0" err="1"/>
              <a:t>running</a:t>
            </a:r>
            <a:r>
              <a:rPr lang="nb-NO" dirty="0"/>
              <a:t> </a:t>
            </a:r>
            <a:r>
              <a:rPr lang="nb-NO" dirty="0" err="1"/>
              <a:t>section</a:t>
            </a:r>
            <a:r>
              <a:rPr lang="nb-NO" dirty="0"/>
              <a:t>. </a:t>
            </a:r>
            <a:r>
              <a:rPr lang="nb-NO" altLang="zh-CN" dirty="0" err="1"/>
              <a:t>Compute</a:t>
            </a:r>
            <a:r>
              <a:rPr lang="nb-NO" altLang="zh-CN" dirty="0"/>
              <a:t> </a:t>
            </a:r>
            <a:r>
              <a:rPr lang="nb-NO" altLang="zh-CN" dirty="0" err="1"/>
              <a:t>the</a:t>
            </a:r>
            <a:r>
              <a:rPr lang="nb-NO" altLang="zh-CN" dirty="0"/>
              <a:t> </a:t>
            </a:r>
            <a:r>
              <a:rPr lang="nb-NO" altLang="zh-CN" dirty="0" err="1"/>
              <a:t>potential</a:t>
            </a:r>
            <a:r>
              <a:rPr lang="nb-NO" altLang="zh-CN" dirty="0"/>
              <a:t> and force </a:t>
            </a:r>
            <a:r>
              <a:rPr lang="nb-NO" altLang="zh-CN" dirty="0" err="1"/>
              <a:t>on</a:t>
            </a:r>
            <a:r>
              <a:rPr lang="nb-NO" altLang="zh-CN" dirty="0"/>
              <a:t> atoms and </a:t>
            </a:r>
            <a:r>
              <a:rPr lang="nb-NO" altLang="zh-CN" dirty="0" err="1"/>
              <a:t>you</a:t>
            </a:r>
            <a:r>
              <a:rPr lang="nb-NO" altLang="zh-CN" dirty="0"/>
              <a:t> </a:t>
            </a:r>
            <a:r>
              <a:rPr lang="nb-NO" altLang="zh-CN" dirty="0" err="1"/>
              <a:t>will</a:t>
            </a:r>
            <a:r>
              <a:rPr lang="nb-NO" altLang="zh-CN" dirty="0"/>
              <a:t> </a:t>
            </a:r>
            <a:r>
              <a:rPr lang="nb-NO" altLang="zh-CN" dirty="0" err="1"/>
              <a:t>get</a:t>
            </a:r>
            <a:r>
              <a:rPr lang="nb-NO" altLang="zh-CN" dirty="0"/>
              <a:t> a </a:t>
            </a:r>
            <a:r>
              <a:rPr lang="nb-NO" altLang="zh-CN" dirty="0" err="1"/>
              <a:t>new</a:t>
            </a:r>
            <a:r>
              <a:rPr lang="nb-NO" altLang="zh-CN" dirty="0"/>
              <a:t> C and V and </a:t>
            </a:r>
            <a:r>
              <a:rPr lang="nb-NO" altLang="zh-CN" dirty="0" err="1"/>
              <a:t>update</a:t>
            </a:r>
            <a:r>
              <a:rPr lang="nb-NO" altLang="zh-CN" dirty="0"/>
              <a:t> C and V </a:t>
            </a:r>
            <a:r>
              <a:rPr lang="nb-NO" altLang="zh-CN" dirty="0" err="1"/>
              <a:t>ac</a:t>
            </a:r>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13</a:t>
            </a:fld>
            <a:endParaRPr lang="nb-NO"/>
          </a:p>
        </p:txBody>
      </p:sp>
    </p:spTree>
    <p:extLst>
      <p:ext uri="{BB962C8B-B14F-4D97-AF65-F5344CB8AC3E}">
        <p14:creationId xmlns:p14="http://schemas.microsoft.com/office/powerpoint/2010/main" val="439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Here I have a simple </a:t>
            </a:r>
            <a:r>
              <a:rPr lang="nb-NO" dirty="0" err="1"/>
              <a:t>example</a:t>
            </a:r>
            <a:r>
              <a:rPr lang="nb-NO" dirty="0"/>
              <a:t> to </a:t>
            </a:r>
            <a:r>
              <a:rPr lang="nb-NO" dirty="0" err="1"/>
              <a:t>help</a:t>
            </a:r>
            <a:r>
              <a:rPr lang="nb-NO" dirty="0"/>
              <a:t> </a:t>
            </a:r>
            <a:r>
              <a:rPr lang="nb-NO" dirty="0" err="1"/>
              <a:t>you</a:t>
            </a:r>
            <a:r>
              <a:rPr lang="nb-NO" dirty="0"/>
              <a:t> understand </a:t>
            </a:r>
            <a:r>
              <a:rPr lang="nb-NO" dirty="0" err="1"/>
              <a:t>the</a:t>
            </a:r>
            <a:r>
              <a:rPr lang="nb-NO" dirty="0"/>
              <a:t> </a:t>
            </a:r>
            <a:r>
              <a:rPr lang="nb-NO" dirty="0" err="1"/>
              <a:t>simulation</a:t>
            </a:r>
            <a:r>
              <a:rPr lang="nb-NO" dirty="0"/>
              <a:t> </a:t>
            </a:r>
            <a:r>
              <a:rPr lang="nb-NO" dirty="0" err="1"/>
              <a:t>process</a:t>
            </a:r>
            <a:r>
              <a:rPr lang="nb-NO" dirty="0"/>
              <a:t>. The purpose </a:t>
            </a:r>
            <a:r>
              <a:rPr lang="nb-NO" dirty="0" err="1"/>
              <a:t>of</a:t>
            </a:r>
            <a:r>
              <a:rPr lang="nb-NO" dirty="0"/>
              <a:t> </a:t>
            </a:r>
            <a:r>
              <a:rPr lang="nb-NO" dirty="0" err="1"/>
              <a:t>this</a:t>
            </a:r>
            <a:r>
              <a:rPr lang="nb-NO" dirty="0"/>
              <a:t> </a:t>
            </a:r>
            <a:r>
              <a:rPr lang="nb-NO" dirty="0" err="1"/>
              <a:t>example</a:t>
            </a:r>
            <a:r>
              <a:rPr lang="nb-NO" dirty="0"/>
              <a:t> is to </a:t>
            </a:r>
            <a:r>
              <a:rPr lang="nb-NO" dirty="0" err="1"/>
              <a:t>observe</a:t>
            </a:r>
            <a:r>
              <a:rPr lang="nb-NO" dirty="0"/>
              <a:t> water </a:t>
            </a:r>
            <a:r>
              <a:rPr lang="nb-NO" dirty="0" err="1"/>
              <a:t>molecules</a:t>
            </a:r>
            <a:r>
              <a:rPr lang="nb-NO" dirty="0"/>
              <a:t> diffuse at a </a:t>
            </a:r>
            <a:r>
              <a:rPr lang="nb-NO" dirty="0" err="1"/>
              <a:t>temperature</a:t>
            </a:r>
            <a:r>
              <a:rPr lang="nb-NO" dirty="0"/>
              <a:t> </a:t>
            </a:r>
            <a:r>
              <a:rPr lang="nb-NO" dirty="0" err="1"/>
              <a:t>of</a:t>
            </a:r>
            <a:r>
              <a:rPr lang="nb-NO" dirty="0"/>
              <a:t> 300K. How to </a:t>
            </a:r>
            <a:r>
              <a:rPr lang="nb-NO" dirty="0" err="1"/>
              <a:t>build</a:t>
            </a:r>
            <a:r>
              <a:rPr lang="nb-NO" dirty="0"/>
              <a:t> </a:t>
            </a:r>
            <a:r>
              <a:rPr lang="nb-NO" dirty="0" err="1"/>
              <a:t>this</a:t>
            </a:r>
            <a:r>
              <a:rPr lang="nb-NO" dirty="0"/>
              <a:t> </a:t>
            </a:r>
            <a:r>
              <a:rPr lang="nb-NO" dirty="0" err="1"/>
              <a:t>model</a:t>
            </a:r>
            <a:r>
              <a:rPr lang="nb-NO" dirty="0"/>
              <a:t>?</a:t>
            </a:r>
          </a:p>
        </p:txBody>
      </p:sp>
      <p:sp>
        <p:nvSpPr>
          <p:cNvPr id="4" name="Slide Number Placeholder 3"/>
          <p:cNvSpPr>
            <a:spLocks noGrp="1"/>
          </p:cNvSpPr>
          <p:nvPr>
            <p:ph type="sldNum" sz="quarter" idx="5"/>
          </p:nvPr>
        </p:nvSpPr>
        <p:spPr/>
        <p:txBody>
          <a:bodyPr/>
          <a:lstStyle/>
          <a:p>
            <a:fld id="{0F0F2A97-FFDF-4A30-A4D0-6BF3DB2371D1}" type="slidenum">
              <a:rPr lang="nb-NO" smtClean="0"/>
              <a:t>14</a:t>
            </a:fld>
            <a:endParaRPr lang="nb-NO"/>
          </a:p>
        </p:txBody>
      </p:sp>
    </p:spTree>
    <p:extLst>
      <p:ext uri="{BB962C8B-B14F-4D97-AF65-F5344CB8AC3E}">
        <p14:creationId xmlns:p14="http://schemas.microsoft.com/office/powerpoint/2010/main" val="151841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1st, </a:t>
            </a:r>
            <a:r>
              <a:rPr lang="nb-NO" dirty="0" err="1"/>
              <a:t>we</a:t>
            </a:r>
            <a:r>
              <a:rPr lang="nb-NO" dirty="0"/>
              <a:t> setting </a:t>
            </a:r>
            <a:r>
              <a:rPr lang="nb-NO" dirty="0" err="1"/>
              <a:t>the</a:t>
            </a:r>
            <a:r>
              <a:rPr lang="nb-NO" dirty="0"/>
              <a:t> </a:t>
            </a:r>
            <a:r>
              <a:rPr lang="nb-NO" dirty="0" err="1"/>
              <a:t>simulation</a:t>
            </a:r>
            <a:r>
              <a:rPr lang="nb-NO" dirty="0"/>
              <a:t> </a:t>
            </a:r>
            <a:r>
              <a:rPr lang="nb-NO" dirty="0" err="1"/>
              <a:t>box</a:t>
            </a:r>
            <a:r>
              <a:rPr lang="nb-NO" dirty="0"/>
              <a:t> and </a:t>
            </a:r>
            <a:r>
              <a:rPr lang="nb-NO" dirty="0" err="1"/>
              <a:t>also</a:t>
            </a:r>
            <a:r>
              <a:rPr lang="nb-NO" dirty="0"/>
              <a:t> </a:t>
            </a:r>
            <a:r>
              <a:rPr lang="nb-NO" dirty="0" err="1"/>
              <a:t>the</a:t>
            </a:r>
            <a:r>
              <a:rPr lang="nb-NO" dirty="0"/>
              <a:t> </a:t>
            </a:r>
            <a:r>
              <a:rPr lang="nb-NO" dirty="0" err="1"/>
              <a:t>boundary</a:t>
            </a:r>
            <a:r>
              <a:rPr lang="nb-NO" dirty="0"/>
              <a:t>.</a:t>
            </a:r>
          </a:p>
          <a:p>
            <a:endParaRPr lang="nb-NO" dirty="0"/>
          </a:p>
          <a:p>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15</a:t>
            </a:fld>
            <a:endParaRPr lang="nb-NO"/>
          </a:p>
        </p:txBody>
      </p:sp>
    </p:spTree>
    <p:extLst>
      <p:ext uri="{BB962C8B-B14F-4D97-AF65-F5344CB8AC3E}">
        <p14:creationId xmlns:p14="http://schemas.microsoft.com/office/powerpoint/2010/main" val="288971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 </a:t>
            </a:r>
            <a:r>
              <a:rPr lang="nb-NO" dirty="0" err="1"/>
              <a:t>then</a:t>
            </a:r>
            <a:r>
              <a:rPr lang="nb-NO" dirty="0"/>
              <a:t> </a:t>
            </a:r>
            <a:r>
              <a:rPr lang="nb-NO" dirty="0" err="1"/>
              <a:t>we</a:t>
            </a:r>
            <a:r>
              <a:rPr lang="nb-NO" dirty="0"/>
              <a:t> </a:t>
            </a:r>
            <a:r>
              <a:rPr lang="nb-NO" dirty="0" err="1"/>
              <a:t>put</a:t>
            </a:r>
            <a:r>
              <a:rPr lang="nb-NO" dirty="0"/>
              <a:t> </a:t>
            </a:r>
            <a:r>
              <a:rPr lang="nb-NO" dirty="0" err="1"/>
              <a:t>the</a:t>
            </a:r>
            <a:r>
              <a:rPr lang="nb-NO" dirty="0"/>
              <a:t> </a:t>
            </a:r>
            <a:r>
              <a:rPr lang="nb-NO" dirty="0" err="1"/>
              <a:t>point</a:t>
            </a:r>
            <a:r>
              <a:rPr lang="nb-NO" dirty="0"/>
              <a:t> in </a:t>
            </a:r>
            <a:r>
              <a:rPr lang="nb-NO" dirty="0" err="1"/>
              <a:t>the</a:t>
            </a:r>
            <a:r>
              <a:rPr lang="nb-NO" dirty="0"/>
              <a:t> </a:t>
            </a:r>
            <a:r>
              <a:rPr lang="nb-NO" dirty="0" err="1"/>
              <a:t>box</a:t>
            </a:r>
            <a:r>
              <a:rPr lang="nb-NO" dirty="0"/>
              <a:t> and </a:t>
            </a:r>
            <a:r>
              <a:rPr lang="nb-NO" dirty="0" err="1"/>
              <a:t>we</a:t>
            </a:r>
            <a:r>
              <a:rPr lang="nb-NO" dirty="0"/>
              <a:t> </a:t>
            </a:r>
            <a:r>
              <a:rPr lang="nb-NO" dirty="0" err="1"/>
              <a:t>also</a:t>
            </a:r>
            <a:r>
              <a:rPr lang="nb-NO" dirty="0"/>
              <a:t> </a:t>
            </a:r>
            <a:r>
              <a:rPr lang="nb-NO" dirty="0" err="1"/>
              <a:t>need</a:t>
            </a:r>
            <a:r>
              <a:rPr lang="nb-NO" dirty="0"/>
              <a:t> to </a:t>
            </a:r>
            <a:r>
              <a:rPr lang="nb-NO" dirty="0" err="1"/>
              <a:t>define</a:t>
            </a:r>
            <a:r>
              <a:rPr lang="nb-NO" dirty="0"/>
              <a:t> </a:t>
            </a:r>
            <a:r>
              <a:rPr lang="nb-NO" dirty="0" err="1"/>
              <a:t>the</a:t>
            </a:r>
            <a:r>
              <a:rPr lang="nb-NO" dirty="0"/>
              <a:t> </a:t>
            </a:r>
            <a:r>
              <a:rPr lang="nb-NO" dirty="0" err="1"/>
              <a:t>properties</a:t>
            </a:r>
            <a:r>
              <a:rPr lang="nb-NO" dirty="0"/>
              <a:t> </a:t>
            </a:r>
            <a:r>
              <a:rPr lang="nb-NO" dirty="0" err="1"/>
              <a:t>of</a:t>
            </a:r>
            <a:r>
              <a:rPr lang="nb-NO" dirty="0"/>
              <a:t> </a:t>
            </a:r>
            <a:r>
              <a:rPr lang="nb-NO" dirty="0" err="1"/>
              <a:t>this</a:t>
            </a:r>
            <a:r>
              <a:rPr lang="nb-NO" dirty="0"/>
              <a:t> </a:t>
            </a:r>
            <a:r>
              <a:rPr lang="nb-NO" dirty="0" err="1"/>
              <a:t>point</a:t>
            </a:r>
            <a:r>
              <a:rPr lang="nb-NO" dirty="0"/>
              <a:t>. (ID, </a:t>
            </a:r>
            <a:r>
              <a:rPr lang="nb-NO" dirty="0" err="1"/>
              <a:t>position</a:t>
            </a:r>
            <a:r>
              <a:rPr lang="nb-NO" dirty="0"/>
              <a:t>, type, </a:t>
            </a:r>
            <a:r>
              <a:rPr lang="nb-NO" dirty="0" err="1"/>
              <a:t>mass</a:t>
            </a:r>
            <a:r>
              <a:rPr lang="nb-NO" dirty="0"/>
              <a:t>, </a:t>
            </a:r>
            <a:r>
              <a:rPr lang="nb-NO" dirty="0" err="1"/>
              <a:t>velocity</a:t>
            </a:r>
            <a:r>
              <a:rPr lang="nb-NO" dirty="0"/>
              <a:t>). </a:t>
            </a:r>
            <a:r>
              <a:rPr lang="nb-NO" dirty="0" err="1"/>
              <a:t>These</a:t>
            </a:r>
            <a:r>
              <a:rPr lang="nb-NO" dirty="0"/>
              <a:t> parameters </a:t>
            </a:r>
            <a:r>
              <a:rPr lang="nb-NO" dirty="0" err="1"/>
              <a:t>are</a:t>
            </a:r>
            <a:r>
              <a:rPr lang="nb-NO" dirty="0"/>
              <a:t> </a:t>
            </a:r>
            <a:r>
              <a:rPr lang="nb-NO" dirty="0" err="1"/>
              <a:t>provided</a:t>
            </a:r>
            <a:r>
              <a:rPr lang="nb-NO" dirty="0"/>
              <a:t> in </a:t>
            </a:r>
            <a:r>
              <a:rPr lang="nb-NO" dirty="0" err="1"/>
              <a:t>the</a:t>
            </a:r>
            <a:r>
              <a:rPr lang="nb-NO" dirty="0"/>
              <a:t> input files, </a:t>
            </a:r>
            <a:r>
              <a:rPr lang="nb-NO" dirty="0" err="1"/>
              <a:t>rui</a:t>
            </a:r>
            <a:r>
              <a:rPr lang="nb-NO" dirty="0"/>
              <a:t> </a:t>
            </a:r>
            <a:r>
              <a:rPr lang="nb-NO" dirty="0" err="1"/>
              <a:t>will</a:t>
            </a:r>
            <a:r>
              <a:rPr lang="nb-NO" dirty="0"/>
              <a:t> more </a:t>
            </a:r>
            <a:r>
              <a:rPr lang="nb-NO" dirty="0" err="1"/>
              <a:t>detail</a:t>
            </a:r>
            <a:r>
              <a:rPr lang="nb-NO" dirty="0"/>
              <a:t> </a:t>
            </a:r>
            <a:r>
              <a:rPr lang="nb-NO" dirty="0" err="1"/>
              <a:t>about</a:t>
            </a:r>
            <a:r>
              <a:rPr lang="nb-NO" dirty="0"/>
              <a:t> </a:t>
            </a:r>
            <a:r>
              <a:rPr lang="nb-NO" dirty="0" err="1"/>
              <a:t>this</a:t>
            </a:r>
            <a:r>
              <a:rPr lang="nb-NO" dirty="0"/>
              <a:t> later</a:t>
            </a:r>
          </a:p>
        </p:txBody>
      </p:sp>
      <p:sp>
        <p:nvSpPr>
          <p:cNvPr id="4" name="Slide Number Placeholder 3"/>
          <p:cNvSpPr>
            <a:spLocks noGrp="1"/>
          </p:cNvSpPr>
          <p:nvPr>
            <p:ph type="sldNum" sz="quarter" idx="5"/>
          </p:nvPr>
        </p:nvSpPr>
        <p:spPr/>
        <p:txBody>
          <a:bodyPr/>
          <a:lstStyle/>
          <a:p>
            <a:fld id="{0F0F2A97-FFDF-4A30-A4D0-6BF3DB2371D1}" type="slidenum">
              <a:rPr lang="nb-NO" smtClean="0"/>
              <a:t>16</a:t>
            </a:fld>
            <a:endParaRPr lang="nb-NO"/>
          </a:p>
        </p:txBody>
      </p:sp>
    </p:spTree>
    <p:extLst>
      <p:ext uri="{BB962C8B-B14F-4D97-AF65-F5344CB8AC3E}">
        <p14:creationId xmlns:p14="http://schemas.microsoft.com/office/powerpoint/2010/main" val="290593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 </a:t>
            </a:r>
            <a:r>
              <a:rPr lang="nb-NO" dirty="0" err="1"/>
              <a:t>then</a:t>
            </a:r>
            <a:r>
              <a:rPr lang="nb-NO" dirty="0"/>
              <a:t> </a:t>
            </a:r>
            <a:r>
              <a:rPr lang="nb-NO" dirty="0" err="1"/>
              <a:t>we</a:t>
            </a:r>
            <a:r>
              <a:rPr lang="nb-NO" dirty="0"/>
              <a:t> just </a:t>
            </a:r>
            <a:r>
              <a:rPr lang="nb-NO" dirty="0" err="1"/>
              <a:t>put</a:t>
            </a:r>
            <a:r>
              <a:rPr lang="nb-NO" dirty="0"/>
              <a:t> more </a:t>
            </a:r>
            <a:r>
              <a:rPr lang="nb-NO" dirty="0" err="1"/>
              <a:t>points</a:t>
            </a:r>
            <a:r>
              <a:rPr lang="nb-NO" dirty="0"/>
              <a:t> </a:t>
            </a:r>
            <a:r>
              <a:rPr lang="nb-NO" dirty="0" err="1"/>
              <a:t>inside</a:t>
            </a:r>
            <a:r>
              <a:rPr lang="nb-NO" dirty="0"/>
              <a:t> </a:t>
            </a:r>
            <a:r>
              <a:rPr lang="nb-NO" dirty="0" err="1"/>
              <a:t>the</a:t>
            </a:r>
            <a:r>
              <a:rPr lang="nb-NO" dirty="0"/>
              <a:t> </a:t>
            </a:r>
            <a:r>
              <a:rPr lang="nb-NO" dirty="0" err="1"/>
              <a:t>box</a:t>
            </a:r>
            <a:r>
              <a:rPr lang="nb-NO" dirty="0"/>
              <a:t>, and </a:t>
            </a:r>
            <a:r>
              <a:rPr lang="nb-NO" dirty="0" err="1"/>
              <a:t>defining</a:t>
            </a:r>
            <a:r>
              <a:rPr lang="nb-NO" dirty="0"/>
              <a:t> more </a:t>
            </a:r>
            <a:r>
              <a:rPr lang="nb-NO" dirty="0" err="1"/>
              <a:t>properties</a:t>
            </a:r>
            <a:r>
              <a:rPr lang="nb-NO" dirty="0"/>
              <a:t>.</a:t>
            </a:r>
          </a:p>
        </p:txBody>
      </p:sp>
      <p:sp>
        <p:nvSpPr>
          <p:cNvPr id="4" name="Slide Number Placeholder 3"/>
          <p:cNvSpPr>
            <a:spLocks noGrp="1"/>
          </p:cNvSpPr>
          <p:nvPr>
            <p:ph type="sldNum" sz="quarter" idx="5"/>
          </p:nvPr>
        </p:nvSpPr>
        <p:spPr/>
        <p:txBody>
          <a:bodyPr/>
          <a:lstStyle/>
          <a:p>
            <a:fld id="{0F0F2A97-FFDF-4A30-A4D0-6BF3DB2371D1}" type="slidenum">
              <a:rPr lang="nb-NO" smtClean="0"/>
              <a:t>17</a:t>
            </a:fld>
            <a:endParaRPr lang="nb-NO"/>
          </a:p>
        </p:txBody>
      </p:sp>
    </p:spTree>
    <p:extLst>
      <p:ext uri="{BB962C8B-B14F-4D97-AF65-F5344CB8AC3E}">
        <p14:creationId xmlns:p14="http://schemas.microsoft.com/office/powerpoint/2010/main" val="355685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If </a:t>
            </a:r>
            <a:r>
              <a:rPr lang="nb-NO" dirty="0" err="1"/>
              <a:t>we</a:t>
            </a:r>
            <a:r>
              <a:rPr lang="nb-NO" dirty="0"/>
              <a:t> just </a:t>
            </a:r>
            <a:r>
              <a:rPr lang="nb-NO" dirty="0" err="1"/>
              <a:t>add</a:t>
            </a:r>
            <a:r>
              <a:rPr lang="nb-NO" dirty="0"/>
              <a:t> </a:t>
            </a:r>
          </a:p>
        </p:txBody>
      </p:sp>
      <p:sp>
        <p:nvSpPr>
          <p:cNvPr id="4" name="Slide Number Placeholder 3"/>
          <p:cNvSpPr>
            <a:spLocks noGrp="1"/>
          </p:cNvSpPr>
          <p:nvPr>
            <p:ph type="sldNum" sz="quarter" idx="5"/>
          </p:nvPr>
        </p:nvSpPr>
        <p:spPr/>
        <p:txBody>
          <a:bodyPr/>
          <a:lstStyle/>
          <a:p>
            <a:fld id="{0F0F2A97-FFDF-4A30-A4D0-6BF3DB2371D1}" type="slidenum">
              <a:rPr lang="nb-NO" smtClean="0"/>
              <a:t>18</a:t>
            </a:fld>
            <a:endParaRPr lang="nb-NO"/>
          </a:p>
        </p:txBody>
      </p:sp>
    </p:spTree>
    <p:extLst>
      <p:ext uri="{BB962C8B-B14F-4D97-AF65-F5344CB8AC3E}">
        <p14:creationId xmlns:p14="http://schemas.microsoft.com/office/powerpoint/2010/main" val="164751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19</a:t>
            </a:fld>
            <a:endParaRPr lang="nb-NO"/>
          </a:p>
        </p:txBody>
      </p:sp>
    </p:spTree>
    <p:extLst>
      <p:ext uri="{BB962C8B-B14F-4D97-AF65-F5344CB8AC3E}">
        <p14:creationId xmlns:p14="http://schemas.microsoft.com/office/powerpoint/2010/main" val="110500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nb-NO" dirty="0"/>
              <a:t>This </a:t>
            </a:r>
            <a:r>
              <a:rPr lang="nb-NO" dirty="0" err="1"/>
              <a:t>presentation</a:t>
            </a:r>
            <a:r>
              <a:rPr lang="nb-NO" dirty="0"/>
              <a:t> </a:t>
            </a:r>
            <a:r>
              <a:rPr lang="nb-NO" dirty="0" err="1"/>
              <a:t>mainly</a:t>
            </a:r>
            <a:r>
              <a:rPr lang="nb-NO" dirty="0"/>
              <a:t> </a:t>
            </a:r>
            <a:r>
              <a:rPr lang="nb-NO" dirty="0" err="1"/>
              <a:t>divided</a:t>
            </a:r>
            <a:r>
              <a:rPr lang="nb-NO" dirty="0"/>
              <a:t> </a:t>
            </a:r>
            <a:r>
              <a:rPr lang="nb-NO" dirty="0" err="1"/>
              <a:t>into</a:t>
            </a:r>
            <a:r>
              <a:rPr lang="nb-NO" dirty="0"/>
              <a:t> </a:t>
            </a:r>
            <a:r>
              <a:rPr lang="nb-NO" dirty="0" err="1"/>
              <a:t>four</a:t>
            </a:r>
            <a:r>
              <a:rPr lang="nb-NO" dirty="0"/>
              <a:t> parts.</a:t>
            </a:r>
            <a:r>
              <a:rPr lang="nb-NO" sz="1200" b="1" dirty="0"/>
              <a:t> </a:t>
            </a:r>
            <a:r>
              <a:rPr lang="nb-NO" sz="1200" kern="1200" dirty="0" err="1">
                <a:solidFill>
                  <a:schemeClr val="tx1"/>
                </a:solidFill>
                <a:latin typeface="+mn-lt"/>
                <a:ea typeface="+mn-ea"/>
                <a:cs typeface="+mn-cs"/>
              </a:rPr>
              <a:t>Brief</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on</a:t>
            </a:r>
            <a:r>
              <a:rPr lang="nb-NO" sz="1200" kern="1200" dirty="0">
                <a:solidFill>
                  <a:schemeClr val="tx1"/>
                </a:solidFill>
                <a:latin typeface="+mn-lt"/>
                <a:ea typeface="+mn-ea"/>
                <a:cs typeface="+mn-cs"/>
              </a:rPr>
              <a:t> computer </a:t>
            </a:r>
            <a:r>
              <a:rPr lang="nb-NO" sz="1200" kern="1200" dirty="0" err="1">
                <a:solidFill>
                  <a:schemeClr val="tx1"/>
                </a:solidFill>
                <a:latin typeface="+mn-lt"/>
                <a:ea typeface="+mn-ea"/>
                <a:cs typeface="+mn-cs"/>
              </a:rPr>
              <a:t>simulations</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Introductory</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Molecular</a:t>
            </a:r>
            <a:r>
              <a:rPr lang="nb-NO" sz="1200" kern="1200" dirty="0">
                <a:solidFill>
                  <a:schemeClr val="tx1"/>
                </a:solidFill>
                <a:latin typeface="+mn-lt"/>
                <a:ea typeface="+mn-ea"/>
                <a:cs typeface="+mn-cs"/>
              </a:rPr>
              <a:t> Dynamics (MD) </a:t>
            </a:r>
            <a:r>
              <a:rPr lang="nb-NO" sz="1200" kern="1200" dirty="0" err="1">
                <a:solidFill>
                  <a:schemeClr val="tx1"/>
                </a:solidFill>
                <a:latin typeface="+mn-lt"/>
                <a:ea typeface="+mn-ea"/>
                <a:cs typeface="+mn-cs"/>
              </a:rPr>
              <a:t>simulations</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Theories</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of</a:t>
            </a:r>
            <a:r>
              <a:rPr lang="nb-NO" sz="1200" kern="1200" dirty="0">
                <a:solidFill>
                  <a:schemeClr val="tx1"/>
                </a:solidFill>
                <a:latin typeface="+mn-lt"/>
                <a:ea typeface="+mn-ea"/>
                <a:cs typeface="+mn-cs"/>
              </a:rPr>
              <a:t> MD </a:t>
            </a:r>
            <a:r>
              <a:rPr lang="nb-NO" sz="1200" kern="1200" dirty="0" err="1">
                <a:solidFill>
                  <a:schemeClr val="tx1"/>
                </a:solidFill>
                <a:latin typeface="+mn-lt"/>
                <a:ea typeface="+mn-ea"/>
                <a:cs typeface="+mn-cs"/>
              </a:rPr>
              <a:t>simulations</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Practice</a:t>
            </a:r>
            <a:r>
              <a:rPr lang="nb-NO" sz="1200" kern="1200" dirty="0">
                <a:solidFill>
                  <a:schemeClr val="tx1"/>
                </a:solidFill>
                <a:latin typeface="+mn-lt"/>
                <a:ea typeface="+mn-ea"/>
                <a:cs typeface="+mn-cs"/>
              </a:rPr>
              <a:t> </a:t>
            </a:r>
            <a:r>
              <a:rPr lang="nb-NO" sz="1200" kern="1200" dirty="0" err="1">
                <a:solidFill>
                  <a:schemeClr val="tx1"/>
                </a:solidFill>
                <a:latin typeface="+mn-lt"/>
                <a:ea typeface="+mn-ea"/>
                <a:cs typeface="+mn-cs"/>
              </a:rPr>
              <a:t>of</a:t>
            </a:r>
            <a:r>
              <a:rPr lang="nb-NO" sz="1200" kern="1200" dirty="0">
                <a:solidFill>
                  <a:schemeClr val="tx1"/>
                </a:solidFill>
                <a:latin typeface="+mn-lt"/>
                <a:ea typeface="+mn-ea"/>
                <a:cs typeface="+mn-cs"/>
              </a:rPr>
              <a:t> MD </a:t>
            </a:r>
            <a:r>
              <a:rPr lang="nb-NO" sz="1200" kern="1200" dirty="0" err="1">
                <a:solidFill>
                  <a:schemeClr val="tx1"/>
                </a:solidFill>
                <a:latin typeface="+mn-lt"/>
                <a:ea typeface="+mn-ea"/>
                <a:cs typeface="+mn-cs"/>
              </a:rPr>
              <a:t>simulations</a:t>
            </a:r>
            <a:endParaRPr lang="nb-NO" sz="1200" kern="1200" dirty="0">
              <a:solidFill>
                <a:schemeClr val="tx1"/>
              </a:solidFill>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2</a:t>
            </a:fld>
            <a:endParaRPr lang="nb-NO"/>
          </a:p>
        </p:txBody>
      </p:sp>
    </p:spTree>
    <p:extLst>
      <p:ext uri="{BB962C8B-B14F-4D97-AF65-F5344CB8AC3E}">
        <p14:creationId xmlns:p14="http://schemas.microsoft.com/office/powerpoint/2010/main" val="165050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most </a:t>
            </a:r>
            <a:r>
              <a:rPr lang="nb-NO" dirty="0" err="1"/>
              <a:t>common</a:t>
            </a:r>
            <a:r>
              <a:rPr lang="nb-NO" dirty="0"/>
              <a:t> </a:t>
            </a:r>
            <a:r>
              <a:rPr lang="nb-NO" dirty="0" err="1"/>
              <a:t>method</a:t>
            </a:r>
            <a:r>
              <a:rPr lang="nb-NO" dirty="0"/>
              <a:t> for </a:t>
            </a:r>
            <a:r>
              <a:rPr lang="nb-NO" dirty="0" err="1"/>
              <a:t>scientific</a:t>
            </a:r>
            <a:r>
              <a:rPr lang="nb-NO" dirty="0"/>
              <a:t> </a:t>
            </a:r>
            <a:r>
              <a:rPr lang="nb-NO" dirty="0" err="1"/>
              <a:t>research</a:t>
            </a:r>
            <a:r>
              <a:rPr lang="nb-NO" dirty="0"/>
              <a:t> is </a:t>
            </a:r>
            <a:r>
              <a:rPr lang="nb-NO" dirty="0" err="1"/>
              <a:t>traditional</a:t>
            </a:r>
            <a:r>
              <a:rPr lang="nb-NO" dirty="0"/>
              <a:t> </a:t>
            </a:r>
            <a:r>
              <a:rPr lang="nb-NO" dirty="0" err="1"/>
              <a:t>experiments</a:t>
            </a:r>
            <a:r>
              <a:rPr lang="nb-NO" dirty="0"/>
              <a:t>. It </a:t>
            </a:r>
            <a:r>
              <a:rPr lang="nb-NO" dirty="0" err="1"/>
              <a:t>could</a:t>
            </a:r>
            <a:r>
              <a:rPr lang="nb-NO" dirty="0"/>
              <a:t> be used in </a:t>
            </a:r>
            <a:r>
              <a:rPr lang="nb-NO" dirty="0" err="1"/>
              <a:t>almost</a:t>
            </a:r>
            <a:r>
              <a:rPr lang="nb-NO" dirty="0"/>
              <a:t> all </a:t>
            </a:r>
            <a:r>
              <a:rPr lang="nb-NO" dirty="0" err="1"/>
              <a:t>research</a:t>
            </a:r>
            <a:r>
              <a:rPr lang="nb-NO" dirty="0"/>
              <a:t> </a:t>
            </a:r>
            <a:r>
              <a:rPr lang="nb-NO" dirty="0" err="1"/>
              <a:t>fields</a:t>
            </a:r>
            <a:r>
              <a:rPr lang="nb-NO" dirty="0"/>
              <a:t>. </a:t>
            </a:r>
            <a:r>
              <a:rPr lang="en-US" dirty="0"/>
              <a:t>From the large </a:t>
            </a:r>
            <a:r>
              <a:rPr lang="nb-NO" altLang="zh-CN" dirty="0" err="1"/>
              <a:t>oil</a:t>
            </a:r>
            <a:r>
              <a:rPr lang="nb-NO" altLang="zh-CN" dirty="0"/>
              <a:t> </a:t>
            </a:r>
            <a:r>
              <a:rPr lang="en-US" dirty="0"/>
              <a:t>drilling platform to the small microscopes. But experiments also met a lot of problems. Such as high cost, difficulty to control (for example, 90% of hydrate mining tests are failed), and technical barriers (we can use experimental methods to observe the ice formation process, but we can not observe the exact formation mechanism at the atom level.) Therefore, there is an urgent need for some new methods to overcome these problems</a:t>
            </a:r>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3</a:t>
            </a:fld>
            <a:endParaRPr lang="nb-NO"/>
          </a:p>
        </p:txBody>
      </p:sp>
    </p:spTree>
    <p:extLst>
      <p:ext uri="{BB962C8B-B14F-4D97-AF65-F5344CB8AC3E}">
        <p14:creationId xmlns:p14="http://schemas.microsoft.com/office/powerpoint/2010/main" val="7099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Computer </a:t>
            </a:r>
            <a:r>
              <a:rPr lang="nb-NO" dirty="0" err="1"/>
              <a:t>simulation</a:t>
            </a:r>
            <a:r>
              <a:rPr lang="nb-NO" dirty="0"/>
              <a:t> is </a:t>
            </a:r>
            <a:r>
              <a:rPr lang="nb-NO" dirty="0" err="1"/>
              <a:t>the</a:t>
            </a:r>
            <a:r>
              <a:rPr lang="nb-NO" dirty="0"/>
              <a:t> </a:t>
            </a:r>
            <a:r>
              <a:rPr lang="nb-NO" dirty="0" err="1"/>
              <a:t>method</a:t>
            </a:r>
            <a:r>
              <a:rPr lang="nb-NO" dirty="0"/>
              <a:t> </a:t>
            </a:r>
            <a:r>
              <a:rPr lang="nb-NO" dirty="0" err="1"/>
              <a:t>that</a:t>
            </a:r>
            <a:r>
              <a:rPr lang="nb-NO" dirty="0"/>
              <a:t> </a:t>
            </a:r>
            <a:r>
              <a:rPr lang="nb-NO" dirty="0" err="1"/>
              <a:t>can</a:t>
            </a:r>
            <a:r>
              <a:rPr lang="nb-NO" dirty="0"/>
              <a:t> </a:t>
            </a:r>
            <a:r>
              <a:rPr lang="nb-NO" dirty="0" err="1"/>
              <a:t>solve</a:t>
            </a:r>
            <a:r>
              <a:rPr lang="nb-NO" dirty="0"/>
              <a:t> </a:t>
            </a:r>
            <a:r>
              <a:rPr lang="nb-NO" dirty="0" err="1"/>
              <a:t>these</a:t>
            </a:r>
            <a:r>
              <a:rPr lang="nb-NO" dirty="0"/>
              <a:t> problems </a:t>
            </a:r>
            <a:r>
              <a:rPr lang="nb-NO" dirty="0" err="1"/>
              <a:t>easily</a:t>
            </a:r>
            <a:r>
              <a:rPr lang="nb-NO" dirty="0"/>
              <a:t>. As a </a:t>
            </a:r>
            <a:r>
              <a:rPr lang="nb-NO" dirty="0" err="1"/>
              <a:t>new</a:t>
            </a:r>
            <a:r>
              <a:rPr lang="nb-NO" dirty="0"/>
              <a:t> </a:t>
            </a:r>
            <a:r>
              <a:rPr lang="nb-NO" dirty="0" err="1"/>
              <a:t>research</a:t>
            </a:r>
            <a:r>
              <a:rPr lang="nb-NO" dirty="0"/>
              <a:t> </a:t>
            </a:r>
            <a:r>
              <a:rPr lang="nb-NO" dirty="0" err="1"/>
              <a:t>method</a:t>
            </a:r>
            <a:r>
              <a:rPr lang="nb-NO" dirty="0"/>
              <a:t>, it </a:t>
            </a:r>
            <a:r>
              <a:rPr lang="nb-NO" dirty="0" err="1"/>
              <a:t>only</a:t>
            </a:r>
            <a:r>
              <a:rPr lang="nb-NO" dirty="0"/>
              <a:t> </a:t>
            </a:r>
            <a:r>
              <a:rPr lang="nb-NO" dirty="0" err="1"/>
              <a:t>needs</a:t>
            </a:r>
            <a:r>
              <a:rPr lang="nb-NO" dirty="0"/>
              <a:t> to </a:t>
            </a:r>
            <a:r>
              <a:rPr lang="nb-NO" dirty="0" err="1"/>
              <a:t>use</a:t>
            </a:r>
            <a:r>
              <a:rPr lang="nb-NO" dirty="0"/>
              <a:t> </a:t>
            </a:r>
            <a:r>
              <a:rPr lang="nb-NO" dirty="0" err="1"/>
              <a:t>some</a:t>
            </a:r>
            <a:r>
              <a:rPr lang="nb-NO" dirty="0"/>
              <a:t> supercomputer </a:t>
            </a:r>
            <a:r>
              <a:rPr lang="en-US" dirty="0"/>
              <a:t>instead of buying some equipment or making some raw materials for the experiment. Of course, the supercomputer is also expensive but still cheaper than the equipment or the raw material. And also, you can run the same simulation many times to get more accurate results. Besides, the simulation can solve so many problems such as hydrate, hydrogen </a:t>
            </a:r>
            <a:r>
              <a:rPr lang="en-US" dirty="0" err="1"/>
              <a:t>br</a:t>
            </a:r>
            <a:r>
              <a:rPr lang="en-US" dirty="0"/>
              <a:t>, and oil recovery, the only thing you need just build a different model and try other potentials, you also can adjust the parameter you used to make your result more accurate. It’s very intelligent.</a:t>
            </a:r>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4</a:t>
            </a:fld>
            <a:endParaRPr lang="nb-NO"/>
          </a:p>
        </p:txBody>
      </p:sp>
    </p:spTree>
    <p:extLst>
      <p:ext uri="{BB962C8B-B14F-4D97-AF65-F5344CB8AC3E}">
        <p14:creationId xmlns:p14="http://schemas.microsoft.com/office/powerpoint/2010/main" val="190292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Computer </a:t>
            </a:r>
            <a:r>
              <a:rPr lang="nb-NO" dirty="0" err="1"/>
              <a:t>simulations</a:t>
            </a:r>
            <a:r>
              <a:rPr lang="nb-NO" dirty="0"/>
              <a:t> is an </a:t>
            </a:r>
            <a:r>
              <a:rPr lang="nb-NO" dirty="0" err="1"/>
              <a:t>independent</a:t>
            </a:r>
            <a:r>
              <a:rPr lang="nb-NO" dirty="0"/>
              <a:t> </a:t>
            </a:r>
            <a:r>
              <a:rPr lang="nb-NO" dirty="0" err="1"/>
              <a:t>exploratory</a:t>
            </a:r>
            <a:r>
              <a:rPr lang="nb-NO" dirty="0"/>
              <a:t> </a:t>
            </a:r>
            <a:r>
              <a:rPr lang="nb-NO" dirty="0" err="1"/>
              <a:t>tool</a:t>
            </a:r>
            <a:r>
              <a:rPr lang="nb-NO" dirty="0"/>
              <a:t>. </a:t>
            </a:r>
            <a:r>
              <a:rPr lang="nb-NO" dirty="0" err="1"/>
              <a:t>We</a:t>
            </a:r>
            <a:r>
              <a:rPr lang="nb-NO" dirty="0"/>
              <a:t> </a:t>
            </a:r>
            <a:r>
              <a:rPr lang="nb-NO" dirty="0" err="1"/>
              <a:t>can</a:t>
            </a:r>
            <a:r>
              <a:rPr lang="nb-NO" dirty="0"/>
              <a:t> </a:t>
            </a:r>
            <a:r>
              <a:rPr lang="nb-NO" dirty="0" err="1"/>
              <a:t>also</a:t>
            </a:r>
            <a:r>
              <a:rPr lang="nb-NO" dirty="0"/>
              <a:t> </a:t>
            </a:r>
            <a:r>
              <a:rPr lang="nb-NO" dirty="0" err="1"/>
              <a:t>imagine</a:t>
            </a:r>
            <a:r>
              <a:rPr lang="nb-NO" dirty="0"/>
              <a:t> </a:t>
            </a:r>
            <a:r>
              <a:rPr lang="nb-NO" dirty="0" err="1"/>
              <a:t>that</a:t>
            </a:r>
            <a:r>
              <a:rPr lang="nb-NO" dirty="0"/>
              <a:t> </a:t>
            </a:r>
            <a:r>
              <a:rPr lang="nb-NO" dirty="0" err="1"/>
              <a:t>simulation</a:t>
            </a:r>
            <a:r>
              <a:rPr lang="nb-NO" dirty="0"/>
              <a:t> is a </a:t>
            </a:r>
            <a:r>
              <a:rPr lang="nb-NO" dirty="0" err="1"/>
              <a:t>kind</a:t>
            </a:r>
            <a:r>
              <a:rPr lang="nb-NO" dirty="0"/>
              <a:t> </a:t>
            </a:r>
            <a:r>
              <a:rPr lang="nb-NO" dirty="0" err="1"/>
              <a:t>of</a:t>
            </a:r>
            <a:r>
              <a:rPr lang="nb-NO" dirty="0"/>
              <a:t> bridge to link </a:t>
            </a:r>
            <a:r>
              <a:rPr lang="nb-NO" dirty="0" err="1"/>
              <a:t>the</a:t>
            </a:r>
            <a:r>
              <a:rPr lang="nb-NO" dirty="0"/>
              <a:t> </a:t>
            </a:r>
            <a:r>
              <a:rPr lang="nb-NO" dirty="0" err="1"/>
              <a:t>theory</a:t>
            </a:r>
            <a:r>
              <a:rPr lang="nb-NO" dirty="0"/>
              <a:t> and </a:t>
            </a:r>
            <a:r>
              <a:rPr lang="nb-NO" dirty="0" err="1"/>
              <a:t>experiment</a:t>
            </a:r>
            <a:r>
              <a:rPr lang="nb-NO" dirty="0"/>
              <a:t>. </a:t>
            </a:r>
            <a:r>
              <a:rPr lang="nb-NO" dirty="0" err="1"/>
              <a:t>Simulation</a:t>
            </a:r>
            <a:r>
              <a:rPr lang="nb-NO" dirty="0"/>
              <a:t> </a:t>
            </a:r>
            <a:r>
              <a:rPr lang="nb-NO" dirty="0" err="1"/>
              <a:t>can</a:t>
            </a:r>
            <a:r>
              <a:rPr lang="nb-NO" dirty="0"/>
              <a:t> </a:t>
            </a:r>
            <a:r>
              <a:rPr lang="nb-NO" dirty="0" err="1"/>
              <a:t>verification</a:t>
            </a:r>
            <a:r>
              <a:rPr lang="nb-NO" dirty="0"/>
              <a:t> </a:t>
            </a:r>
            <a:r>
              <a:rPr lang="nb-NO" dirty="0" err="1"/>
              <a:t>of</a:t>
            </a:r>
            <a:r>
              <a:rPr lang="nb-NO" dirty="0"/>
              <a:t> </a:t>
            </a:r>
            <a:r>
              <a:rPr lang="nb-NO" dirty="0" err="1"/>
              <a:t>the</a:t>
            </a:r>
            <a:r>
              <a:rPr lang="nb-NO" dirty="0"/>
              <a:t> </a:t>
            </a:r>
            <a:r>
              <a:rPr lang="nb-NO" dirty="0" err="1"/>
              <a:t>theories</a:t>
            </a:r>
            <a:r>
              <a:rPr lang="nb-NO" dirty="0"/>
              <a:t>, and it </a:t>
            </a:r>
            <a:r>
              <a:rPr lang="nb-NO" dirty="0" err="1"/>
              <a:t>can</a:t>
            </a:r>
            <a:r>
              <a:rPr lang="nb-NO" dirty="0"/>
              <a:t> be used to </a:t>
            </a:r>
            <a:r>
              <a:rPr lang="nb-NO" dirty="0" err="1"/>
              <a:t>explain</a:t>
            </a:r>
            <a:r>
              <a:rPr lang="nb-NO" dirty="0"/>
              <a:t> and </a:t>
            </a:r>
            <a:r>
              <a:rPr lang="nb-NO" dirty="0" err="1"/>
              <a:t>predict</a:t>
            </a:r>
            <a:r>
              <a:rPr lang="nb-NO" dirty="0"/>
              <a:t> </a:t>
            </a:r>
            <a:r>
              <a:rPr lang="nb-NO" dirty="0" err="1"/>
              <a:t>the</a:t>
            </a:r>
            <a:r>
              <a:rPr lang="nb-NO" dirty="0"/>
              <a:t> </a:t>
            </a:r>
            <a:r>
              <a:rPr lang="nb-NO" dirty="0" err="1"/>
              <a:t>experimental</a:t>
            </a:r>
            <a:r>
              <a:rPr lang="nb-NO" dirty="0"/>
              <a:t> </a:t>
            </a:r>
            <a:r>
              <a:rPr lang="nb-NO" dirty="0" err="1"/>
              <a:t>results</a:t>
            </a:r>
            <a:r>
              <a:rPr lang="nb-NO" dirty="0"/>
              <a:t>.</a:t>
            </a:r>
          </a:p>
        </p:txBody>
      </p:sp>
      <p:sp>
        <p:nvSpPr>
          <p:cNvPr id="4" name="Slide Number Placeholder 3"/>
          <p:cNvSpPr>
            <a:spLocks noGrp="1"/>
          </p:cNvSpPr>
          <p:nvPr>
            <p:ph type="sldNum" sz="quarter" idx="5"/>
          </p:nvPr>
        </p:nvSpPr>
        <p:spPr/>
        <p:txBody>
          <a:bodyPr/>
          <a:lstStyle/>
          <a:p>
            <a:fld id="{0F0F2A97-FFDF-4A30-A4D0-6BF3DB2371D1}" type="slidenum">
              <a:rPr lang="nb-NO" smtClean="0"/>
              <a:t>5</a:t>
            </a:fld>
            <a:endParaRPr lang="nb-NO"/>
          </a:p>
        </p:txBody>
      </p:sp>
    </p:spTree>
    <p:extLst>
      <p:ext uri="{BB962C8B-B14F-4D97-AF65-F5344CB8AC3E}">
        <p14:creationId xmlns:p14="http://schemas.microsoft.com/office/powerpoint/2010/main" val="299489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Up to </a:t>
            </a:r>
            <a:r>
              <a:rPr lang="nb-NO" dirty="0" err="1"/>
              <a:t>now</a:t>
            </a:r>
            <a:r>
              <a:rPr lang="nb-NO" dirty="0"/>
              <a:t>, computer </a:t>
            </a:r>
            <a:r>
              <a:rPr lang="nb-NO" dirty="0" err="1"/>
              <a:t>simulations</a:t>
            </a:r>
            <a:r>
              <a:rPr lang="nb-NO" dirty="0"/>
              <a:t> have </a:t>
            </a:r>
            <a:r>
              <a:rPr lang="nb-NO" dirty="0" err="1"/>
              <a:t>already</a:t>
            </a:r>
            <a:r>
              <a:rPr lang="nb-NO" dirty="0"/>
              <a:t> </a:t>
            </a:r>
            <a:r>
              <a:rPr lang="nb-NO" dirty="0" err="1"/>
              <a:t>been</a:t>
            </a:r>
            <a:r>
              <a:rPr lang="nb-NO" dirty="0"/>
              <a:t> </a:t>
            </a:r>
            <a:r>
              <a:rPr lang="nb-NO" dirty="0" err="1"/>
              <a:t>applied</a:t>
            </a:r>
            <a:r>
              <a:rPr lang="nb-NO" dirty="0"/>
              <a:t> in </a:t>
            </a:r>
            <a:r>
              <a:rPr lang="nb-NO" dirty="0" err="1"/>
              <a:t>some</a:t>
            </a:r>
            <a:r>
              <a:rPr lang="nb-NO" dirty="0"/>
              <a:t> </a:t>
            </a:r>
            <a:r>
              <a:rPr lang="nb-NO" dirty="0" err="1"/>
              <a:t>fields</a:t>
            </a:r>
            <a:r>
              <a:rPr lang="zh-CN" altLang="nb-NO" dirty="0"/>
              <a:t>：</a:t>
            </a:r>
            <a:r>
              <a:rPr lang="nb-NO" altLang="zh-CN" dirty="0" err="1"/>
              <a:t>formation</a:t>
            </a:r>
            <a:r>
              <a:rPr lang="nb-NO" altLang="zh-CN" dirty="0"/>
              <a:t> </a:t>
            </a:r>
            <a:r>
              <a:rPr lang="nb-NO" altLang="zh-CN" dirty="0" err="1"/>
              <a:t>of</a:t>
            </a:r>
            <a:r>
              <a:rPr lang="nb-NO" altLang="zh-CN" dirty="0"/>
              <a:t> </a:t>
            </a:r>
            <a:r>
              <a:rPr lang="nb-NO" altLang="zh-CN" dirty="0" err="1"/>
              <a:t>galaxy</a:t>
            </a:r>
            <a:r>
              <a:rPr lang="nb-NO" altLang="zh-CN" dirty="0"/>
              <a:t>, </a:t>
            </a:r>
            <a:r>
              <a:rPr lang="nb-NO" altLang="zh-CN" dirty="0" err="1"/>
              <a:t>weather</a:t>
            </a:r>
            <a:r>
              <a:rPr lang="nb-NO" altLang="zh-CN" dirty="0"/>
              <a:t> </a:t>
            </a:r>
            <a:r>
              <a:rPr lang="nb-NO" altLang="zh-CN" dirty="0" err="1"/>
              <a:t>forecast</a:t>
            </a:r>
            <a:r>
              <a:rPr lang="nb-NO" altLang="zh-CN" dirty="0"/>
              <a:t>, </a:t>
            </a:r>
            <a:r>
              <a:rPr lang="nb-NO" altLang="zh-CN" dirty="0" err="1"/>
              <a:t>flight</a:t>
            </a:r>
            <a:r>
              <a:rPr lang="nb-NO" altLang="zh-CN" dirty="0"/>
              <a:t> </a:t>
            </a:r>
            <a:r>
              <a:rPr lang="nb-NO" altLang="zh-CN" dirty="0" err="1"/>
              <a:t>simulation</a:t>
            </a:r>
            <a:r>
              <a:rPr lang="nb-NO" altLang="zh-CN" dirty="0"/>
              <a:t>, massive </a:t>
            </a:r>
            <a:r>
              <a:rPr lang="nb-NO" altLang="zh-CN" dirty="0" err="1"/>
              <a:t>explosion</a:t>
            </a:r>
            <a:r>
              <a:rPr lang="nb-NO" altLang="zh-CN" dirty="0"/>
              <a:t> </a:t>
            </a:r>
            <a:r>
              <a:rPr lang="nb-NO" altLang="zh-CN" dirty="0" err="1"/>
              <a:t>study</a:t>
            </a:r>
            <a:r>
              <a:rPr lang="nb-NO" altLang="zh-CN" dirty="0"/>
              <a:t> </a:t>
            </a:r>
            <a:r>
              <a:rPr lang="nb-NO" altLang="zh-CN" dirty="0" err="1"/>
              <a:t>oil</a:t>
            </a:r>
            <a:r>
              <a:rPr lang="nb-NO" altLang="zh-CN" dirty="0"/>
              <a:t> </a:t>
            </a:r>
            <a:r>
              <a:rPr lang="nb-NO" altLang="zh-CN" dirty="0" err="1"/>
              <a:t>development</a:t>
            </a:r>
            <a:r>
              <a:rPr lang="nb-NO" altLang="zh-CN" dirty="0"/>
              <a:t>. It </a:t>
            </a:r>
            <a:r>
              <a:rPr lang="nb-NO" altLang="zh-CN" dirty="0" err="1"/>
              <a:t>already</a:t>
            </a:r>
            <a:r>
              <a:rPr lang="nb-NO" altLang="zh-CN" dirty="0"/>
              <a:t> </a:t>
            </a:r>
            <a:r>
              <a:rPr lang="nb-NO" altLang="zh-CN" dirty="0" err="1"/>
              <a:t>become</a:t>
            </a:r>
            <a:r>
              <a:rPr lang="nb-NO" altLang="zh-CN" dirty="0"/>
              <a:t> </a:t>
            </a:r>
            <a:r>
              <a:rPr lang="nb-NO" altLang="zh-CN" dirty="0" err="1"/>
              <a:t>one</a:t>
            </a:r>
            <a:r>
              <a:rPr lang="nb-NO" altLang="zh-CN" dirty="0"/>
              <a:t> </a:t>
            </a:r>
            <a:r>
              <a:rPr lang="nb-NO" altLang="zh-CN" dirty="0" err="1"/>
              <a:t>of</a:t>
            </a:r>
            <a:r>
              <a:rPr lang="nb-NO" altLang="zh-CN" dirty="0"/>
              <a:t> </a:t>
            </a:r>
            <a:r>
              <a:rPr lang="nb-NO" altLang="zh-CN" dirty="0" err="1"/>
              <a:t>the</a:t>
            </a:r>
            <a:r>
              <a:rPr lang="nb-NO" altLang="zh-CN" dirty="0"/>
              <a:t> most </a:t>
            </a:r>
            <a:r>
              <a:rPr lang="nb-NO" altLang="zh-CN" dirty="0" err="1"/>
              <a:t>common</a:t>
            </a:r>
            <a:r>
              <a:rPr lang="nb-NO" altLang="zh-CN" dirty="0"/>
              <a:t> </a:t>
            </a:r>
            <a:r>
              <a:rPr lang="nb-NO" altLang="zh-CN" dirty="0" err="1"/>
              <a:t>tool</a:t>
            </a:r>
            <a:r>
              <a:rPr lang="nb-NO" altLang="zh-CN" dirty="0"/>
              <a:t>.</a:t>
            </a:r>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6</a:t>
            </a:fld>
            <a:endParaRPr lang="nb-NO"/>
          </a:p>
        </p:txBody>
      </p:sp>
    </p:spTree>
    <p:extLst>
      <p:ext uri="{BB962C8B-B14F-4D97-AF65-F5344CB8AC3E}">
        <p14:creationId xmlns:p14="http://schemas.microsoft.com/office/powerpoint/2010/main" val="100664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Base </a:t>
            </a:r>
            <a:r>
              <a:rPr lang="nb-NO" dirty="0" err="1"/>
              <a:t>on</a:t>
            </a:r>
            <a:r>
              <a:rPr lang="nb-NO" dirty="0"/>
              <a:t> </a:t>
            </a:r>
            <a:r>
              <a:rPr lang="nb-NO" dirty="0" err="1"/>
              <a:t>the</a:t>
            </a:r>
            <a:r>
              <a:rPr lang="nb-NO" dirty="0"/>
              <a:t> different </a:t>
            </a:r>
            <a:r>
              <a:rPr lang="nb-NO" dirty="0" err="1"/>
              <a:t>lengthscale</a:t>
            </a:r>
            <a:r>
              <a:rPr lang="nb-NO" dirty="0"/>
              <a:t> and </a:t>
            </a:r>
            <a:r>
              <a:rPr lang="nb-NO" dirty="0" err="1"/>
              <a:t>timescales</a:t>
            </a:r>
            <a:r>
              <a:rPr lang="nb-NO" dirty="0"/>
              <a:t>, </a:t>
            </a:r>
            <a:r>
              <a:rPr lang="nb-NO" dirty="0" err="1"/>
              <a:t>the</a:t>
            </a:r>
            <a:r>
              <a:rPr lang="nb-NO" dirty="0"/>
              <a:t> computer </a:t>
            </a:r>
            <a:r>
              <a:rPr lang="nb-NO" dirty="0" err="1"/>
              <a:t>simulation</a:t>
            </a:r>
            <a:r>
              <a:rPr lang="nb-NO" dirty="0"/>
              <a:t> </a:t>
            </a:r>
            <a:r>
              <a:rPr lang="nb-NO" dirty="0" err="1"/>
              <a:t>could</a:t>
            </a:r>
            <a:r>
              <a:rPr lang="nb-NO" dirty="0"/>
              <a:t> be </a:t>
            </a:r>
            <a:r>
              <a:rPr lang="nb-NO" dirty="0" err="1"/>
              <a:t>several</a:t>
            </a:r>
            <a:r>
              <a:rPr lang="nb-NO" dirty="0"/>
              <a:t> different types:</a:t>
            </a:r>
          </a:p>
        </p:txBody>
      </p:sp>
      <p:sp>
        <p:nvSpPr>
          <p:cNvPr id="4" name="Slide Number Placeholder 3"/>
          <p:cNvSpPr>
            <a:spLocks noGrp="1"/>
          </p:cNvSpPr>
          <p:nvPr>
            <p:ph type="sldNum" sz="quarter" idx="5"/>
          </p:nvPr>
        </p:nvSpPr>
        <p:spPr/>
        <p:txBody>
          <a:bodyPr/>
          <a:lstStyle/>
          <a:p>
            <a:fld id="{0F0F2A97-FFDF-4A30-A4D0-6BF3DB2371D1}" type="slidenum">
              <a:rPr lang="nb-NO" smtClean="0"/>
              <a:t>7</a:t>
            </a:fld>
            <a:endParaRPr lang="nb-NO"/>
          </a:p>
        </p:txBody>
      </p:sp>
    </p:spTree>
    <p:extLst>
      <p:ext uri="{BB962C8B-B14F-4D97-AF65-F5344CB8AC3E}">
        <p14:creationId xmlns:p14="http://schemas.microsoft.com/office/powerpoint/2010/main" val="102811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Today</a:t>
            </a:r>
            <a:r>
              <a:rPr lang="nb-NO" dirty="0"/>
              <a:t>, </a:t>
            </a:r>
            <a:r>
              <a:rPr lang="nb-NO" dirty="0" err="1"/>
              <a:t>we</a:t>
            </a:r>
            <a:r>
              <a:rPr lang="nb-NO" dirty="0"/>
              <a:t> </a:t>
            </a:r>
            <a:r>
              <a:rPr lang="nb-NO" dirty="0" err="1"/>
              <a:t>focus</a:t>
            </a:r>
            <a:r>
              <a:rPr lang="nb-NO" dirty="0"/>
              <a:t> </a:t>
            </a:r>
            <a:r>
              <a:rPr lang="nb-NO" dirty="0" err="1"/>
              <a:t>on</a:t>
            </a:r>
            <a:r>
              <a:rPr lang="nb-NO" dirty="0"/>
              <a:t> </a:t>
            </a:r>
            <a:r>
              <a:rPr lang="nb-NO" dirty="0" err="1"/>
              <a:t>molecular</a:t>
            </a:r>
            <a:r>
              <a:rPr lang="nb-NO" dirty="0"/>
              <a:t> </a:t>
            </a:r>
            <a:r>
              <a:rPr lang="nb-NO" dirty="0" err="1"/>
              <a:t>dynamics</a:t>
            </a:r>
            <a:r>
              <a:rPr lang="nb-NO" dirty="0"/>
              <a:t>. As </a:t>
            </a:r>
            <a:r>
              <a:rPr lang="nb-NO" dirty="0" err="1"/>
              <a:t>the</a:t>
            </a:r>
            <a:r>
              <a:rPr lang="nb-NO" dirty="0"/>
              <a:t> </a:t>
            </a:r>
            <a:r>
              <a:rPr lang="nb-NO" dirty="0" err="1"/>
              <a:t>name</a:t>
            </a:r>
            <a:r>
              <a:rPr lang="nb-NO" dirty="0"/>
              <a:t> </a:t>
            </a:r>
            <a:r>
              <a:rPr lang="nb-NO" dirty="0" err="1"/>
              <a:t>showed</a:t>
            </a:r>
            <a:r>
              <a:rPr lang="nb-NO" dirty="0"/>
              <a:t>, it is </a:t>
            </a:r>
            <a:r>
              <a:rPr lang="nb-NO" dirty="0" err="1"/>
              <a:t>around</a:t>
            </a:r>
            <a:r>
              <a:rPr lang="nb-NO" dirty="0"/>
              <a:t> </a:t>
            </a:r>
            <a:r>
              <a:rPr lang="nb-NO" dirty="0" err="1"/>
              <a:t>the</a:t>
            </a:r>
            <a:r>
              <a:rPr lang="nb-NO" dirty="0"/>
              <a:t> </a:t>
            </a:r>
            <a:r>
              <a:rPr lang="nb-NO" dirty="0" err="1"/>
              <a:t>level</a:t>
            </a:r>
            <a:r>
              <a:rPr lang="nb-NO" dirty="0"/>
              <a:t> </a:t>
            </a:r>
            <a:r>
              <a:rPr lang="nb-NO" dirty="0" err="1"/>
              <a:t>of</a:t>
            </a:r>
            <a:r>
              <a:rPr lang="nb-NO" dirty="0"/>
              <a:t> </a:t>
            </a:r>
            <a:r>
              <a:rPr lang="nb-NO" dirty="0" err="1"/>
              <a:t>the</a:t>
            </a:r>
            <a:r>
              <a:rPr lang="nb-NO" dirty="0"/>
              <a:t> </a:t>
            </a:r>
            <a:r>
              <a:rPr lang="nb-NO" dirty="0" err="1"/>
              <a:t>molecule</a:t>
            </a:r>
            <a:r>
              <a:rPr lang="nb-NO" dirty="0"/>
              <a:t>. The system for MD </a:t>
            </a:r>
            <a:r>
              <a:rPr lang="nb-NO" dirty="0" err="1"/>
              <a:t>simulation</a:t>
            </a:r>
            <a:r>
              <a:rPr lang="nb-NO" dirty="0"/>
              <a:t> is </a:t>
            </a:r>
            <a:r>
              <a:rPr lang="nb-NO" dirty="0" err="1"/>
              <a:t>quite</a:t>
            </a:r>
            <a:r>
              <a:rPr lang="nb-NO" dirty="0"/>
              <a:t> </a:t>
            </a:r>
            <a:r>
              <a:rPr lang="nb-NO" dirty="0" err="1"/>
              <a:t>small</a:t>
            </a:r>
            <a:r>
              <a:rPr lang="nb-NO" dirty="0"/>
              <a:t>, </a:t>
            </a:r>
            <a:r>
              <a:rPr lang="nb-NO" dirty="0" err="1"/>
              <a:t>only</a:t>
            </a:r>
            <a:r>
              <a:rPr lang="nb-NO" dirty="0"/>
              <a:t> </a:t>
            </a:r>
            <a:r>
              <a:rPr lang="nb-NO" dirty="0" err="1"/>
              <a:t>around</a:t>
            </a:r>
            <a:r>
              <a:rPr lang="nb-NO" dirty="0"/>
              <a:t> </a:t>
            </a:r>
            <a:r>
              <a:rPr lang="nb-NO" dirty="0" err="1"/>
              <a:t>nm-</a:t>
            </a:r>
            <a:r>
              <a:rPr lang="nb-NO" altLang="zh-CN" dirty="0" err="1"/>
              <a:t>μm</a:t>
            </a:r>
            <a:r>
              <a:rPr lang="nb-NO" altLang="zh-CN" dirty="0"/>
              <a:t> </a:t>
            </a:r>
            <a:r>
              <a:rPr lang="nb-NO" altLang="zh-CN" dirty="0" err="1"/>
              <a:t>level</a:t>
            </a:r>
            <a:r>
              <a:rPr lang="nb-NO" altLang="zh-CN" dirty="0"/>
              <a:t>.  And </a:t>
            </a:r>
            <a:r>
              <a:rPr lang="nb-NO" altLang="zh-CN" dirty="0" err="1"/>
              <a:t>the</a:t>
            </a:r>
            <a:r>
              <a:rPr lang="nb-NO" altLang="zh-CN" dirty="0"/>
              <a:t> </a:t>
            </a:r>
            <a:r>
              <a:rPr lang="nb-NO" altLang="zh-CN" dirty="0" err="1"/>
              <a:t>timescale</a:t>
            </a:r>
            <a:r>
              <a:rPr lang="nb-NO" altLang="zh-CN" dirty="0"/>
              <a:t> is </a:t>
            </a:r>
            <a:r>
              <a:rPr lang="nb-NO" altLang="zh-CN" dirty="0" err="1"/>
              <a:t>also</a:t>
            </a:r>
            <a:r>
              <a:rPr lang="nb-NO" altLang="zh-CN" dirty="0"/>
              <a:t> </a:t>
            </a:r>
            <a:r>
              <a:rPr lang="nb-NO" altLang="zh-CN" dirty="0" err="1"/>
              <a:t>around</a:t>
            </a:r>
            <a:r>
              <a:rPr lang="nb-NO" altLang="zh-CN" dirty="0"/>
              <a:t> </a:t>
            </a:r>
            <a:r>
              <a:rPr lang="nb-NO" altLang="zh-CN" dirty="0" err="1"/>
              <a:t>ns-μs</a:t>
            </a:r>
            <a:r>
              <a:rPr lang="nb-NO" altLang="zh-CN" dirty="0"/>
              <a:t> </a:t>
            </a:r>
            <a:r>
              <a:rPr lang="nb-NO" altLang="zh-CN" dirty="0" err="1"/>
              <a:t>level</a:t>
            </a:r>
            <a:r>
              <a:rPr lang="nb-NO" altLang="zh-CN" dirty="0"/>
              <a:t>. And MD </a:t>
            </a:r>
            <a:r>
              <a:rPr lang="nb-NO" altLang="zh-CN" dirty="0" err="1"/>
              <a:t>also</a:t>
            </a:r>
            <a:r>
              <a:rPr lang="nb-NO" altLang="zh-CN" dirty="0"/>
              <a:t> </a:t>
            </a:r>
            <a:r>
              <a:rPr lang="nb-NO" altLang="zh-CN" dirty="0" err="1"/>
              <a:t>follows</a:t>
            </a:r>
            <a:r>
              <a:rPr lang="nb-NO" altLang="zh-CN" dirty="0"/>
              <a:t> </a:t>
            </a:r>
            <a:r>
              <a:rPr lang="nb-NO" altLang="zh-CN" dirty="0" err="1"/>
              <a:t>the</a:t>
            </a:r>
            <a:r>
              <a:rPr lang="nb-NO" altLang="zh-CN" dirty="0"/>
              <a:t> </a:t>
            </a:r>
            <a:r>
              <a:rPr lang="nb-NO" altLang="zh-CN" dirty="0" err="1"/>
              <a:t>law</a:t>
            </a:r>
            <a:r>
              <a:rPr lang="nb-NO" altLang="zh-CN" dirty="0"/>
              <a:t> </a:t>
            </a:r>
            <a:r>
              <a:rPr lang="nb-NO" altLang="zh-CN" dirty="0" err="1"/>
              <a:t>of</a:t>
            </a:r>
            <a:r>
              <a:rPr lang="nb-NO" altLang="zh-CN" dirty="0"/>
              <a:t> </a:t>
            </a:r>
            <a:r>
              <a:rPr lang="nb-NO" altLang="zh-CN" dirty="0" err="1"/>
              <a:t>classic</a:t>
            </a:r>
            <a:r>
              <a:rPr lang="nb-NO" altLang="zh-CN" dirty="0"/>
              <a:t> </a:t>
            </a:r>
            <a:r>
              <a:rPr lang="nb-NO" altLang="zh-CN" dirty="0" err="1"/>
              <a:t>physics</a:t>
            </a:r>
            <a:r>
              <a:rPr lang="nb-NO" altLang="zh-CN" dirty="0"/>
              <a:t> (</a:t>
            </a:r>
            <a:r>
              <a:rPr lang="nb-NO" altLang="zh-CN" dirty="0" err="1"/>
              <a:t>Newton’s</a:t>
            </a:r>
            <a:r>
              <a:rPr lang="nb-NO" altLang="zh-CN" dirty="0"/>
              <a:t> </a:t>
            </a:r>
            <a:r>
              <a:rPr lang="nb-NO" altLang="zh-CN" dirty="0" err="1"/>
              <a:t>laws</a:t>
            </a:r>
            <a:r>
              <a:rPr lang="nb-NO" altLang="zh-CN" dirty="0"/>
              <a:t> </a:t>
            </a:r>
            <a:r>
              <a:rPr lang="nb-NO" altLang="zh-CN" dirty="0" err="1"/>
              <a:t>of</a:t>
            </a:r>
            <a:r>
              <a:rPr lang="nb-NO" altLang="zh-CN" dirty="0"/>
              <a:t> motion).</a:t>
            </a:r>
            <a:endParaRPr lang="nb-NO" dirty="0"/>
          </a:p>
        </p:txBody>
      </p:sp>
      <p:sp>
        <p:nvSpPr>
          <p:cNvPr id="4" name="Slide Number Placeholder 3"/>
          <p:cNvSpPr>
            <a:spLocks noGrp="1"/>
          </p:cNvSpPr>
          <p:nvPr>
            <p:ph type="sldNum" sz="quarter" idx="5"/>
          </p:nvPr>
        </p:nvSpPr>
        <p:spPr/>
        <p:txBody>
          <a:bodyPr/>
          <a:lstStyle/>
          <a:p>
            <a:fld id="{0F0F2A97-FFDF-4A30-A4D0-6BF3DB2371D1}" type="slidenum">
              <a:rPr lang="nb-NO" smtClean="0"/>
              <a:t>8</a:t>
            </a:fld>
            <a:endParaRPr lang="nb-NO"/>
          </a:p>
        </p:txBody>
      </p:sp>
    </p:spTree>
    <p:extLst>
      <p:ext uri="{BB962C8B-B14F-4D97-AF65-F5344CB8AC3E}">
        <p14:creationId xmlns:p14="http://schemas.microsoft.com/office/powerpoint/2010/main" val="388060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purpose </a:t>
            </a:r>
            <a:r>
              <a:rPr lang="nb-NO" dirty="0" err="1"/>
              <a:t>of</a:t>
            </a:r>
            <a:r>
              <a:rPr lang="nb-NO" dirty="0"/>
              <a:t> MD is to </a:t>
            </a:r>
            <a:r>
              <a:rPr lang="nb-NO" dirty="0" err="1"/>
              <a:t>simulate</a:t>
            </a:r>
            <a:r>
              <a:rPr lang="nb-NO" dirty="0"/>
              <a:t> </a:t>
            </a:r>
            <a:r>
              <a:rPr lang="nb-NO" dirty="0" err="1"/>
              <a:t>the</a:t>
            </a:r>
            <a:r>
              <a:rPr lang="nb-NO" dirty="0"/>
              <a:t> </a:t>
            </a:r>
            <a:r>
              <a:rPr lang="nb-NO" dirty="0" err="1"/>
              <a:t>interaction</a:t>
            </a:r>
            <a:r>
              <a:rPr lang="nb-NO" dirty="0"/>
              <a:t> </a:t>
            </a:r>
            <a:r>
              <a:rPr lang="nb-NO" dirty="0" err="1"/>
              <a:t>of</a:t>
            </a:r>
            <a:r>
              <a:rPr lang="nb-NO" dirty="0"/>
              <a:t> </a:t>
            </a:r>
            <a:r>
              <a:rPr lang="nb-NO" dirty="0" err="1"/>
              <a:t>particles</a:t>
            </a:r>
            <a:r>
              <a:rPr lang="nb-NO" dirty="0"/>
              <a:t> (</a:t>
            </a:r>
            <a:r>
              <a:rPr lang="nb-NO" dirty="0" err="1"/>
              <a:t>ATOMs</a:t>
            </a:r>
            <a:r>
              <a:rPr lang="nb-NO" dirty="0"/>
              <a:t>, </a:t>
            </a:r>
            <a:r>
              <a:rPr lang="nb-NO" dirty="0" err="1"/>
              <a:t>molecules</a:t>
            </a:r>
            <a:r>
              <a:rPr lang="nb-NO" dirty="0"/>
              <a:t>) and </a:t>
            </a:r>
            <a:r>
              <a:rPr lang="nb-NO" dirty="0" err="1"/>
              <a:t>also</a:t>
            </a:r>
            <a:r>
              <a:rPr lang="nb-NO" dirty="0"/>
              <a:t> </a:t>
            </a:r>
            <a:r>
              <a:rPr lang="nb-NO" dirty="0" err="1"/>
              <a:t>predict</a:t>
            </a:r>
            <a:r>
              <a:rPr lang="nb-NO" dirty="0"/>
              <a:t> time </a:t>
            </a:r>
            <a:r>
              <a:rPr lang="nb-NO" dirty="0" err="1"/>
              <a:t>evolution</a:t>
            </a:r>
            <a:r>
              <a:rPr lang="nb-NO" dirty="0"/>
              <a:t> </a:t>
            </a:r>
            <a:r>
              <a:rPr lang="nb-NO" dirty="0" err="1"/>
              <a:t>of</a:t>
            </a:r>
            <a:r>
              <a:rPr lang="nb-NO" dirty="0"/>
              <a:t> N-body systems. </a:t>
            </a:r>
            <a:r>
              <a:rPr lang="nb-NO" dirty="0" err="1"/>
              <a:t>There</a:t>
            </a:r>
            <a:r>
              <a:rPr lang="nb-NO" dirty="0"/>
              <a:t> </a:t>
            </a:r>
            <a:r>
              <a:rPr lang="nb-NO" dirty="0" err="1"/>
              <a:t>are</a:t>
            </a:r>
            <a:r>
              <a:rPr lang="nb-NO" dirty="0"/>
              <a:t> </a:t>
            </a:r>
            <a:r>
              <a:rPr lang="nb-NO" dirty="0" err="1"/>
              <a:t>some</a:t>
            </a:r>
            <a:r>
              <a:rPr lang="nb-NO" dirty="0"/>
              <a:t> </a:t>
            </a:r>
            <a:r>
              <a:rPr lang="nb-NO" dirty="0" err="1"/>
              <a:t>important</a:t>
            </a:r>
            <a:r>
              <a:rPr lang="nb-NO" dirty="0"/>
              <a:t> parameter </a:t>
            </a:r>
            <a:r>
              <a:rPr lang="nb-NO" dirty="0" err="1"/>
              <a:t>we</a:t>
            </a:r>
            <a:r>
              <a:rPr lang="nb-NO" dirty="0"/>
              <a:t> </a:t>
            </a:r>
            <a:r>
              <a:rPr lang="nb-NO" dirty="0" err="1"/>
              <a:t>need</a:t>
            </a:r>
            <a:r>
              <a:rPr lang="nb-NO" dirty="0"/>
              <a:t> to input </a:t>
            </a:r>
            <a:r>
              <a:rPr lang="nb-NO" dirty="0" err="1"/>
              <a:t>before</a:t>
            </a:r>
            <a:r>
              <a:rPr lang="nb-NO" dirty="0"/>
              <a:t> </a:t>
            </a:r>
            <a:r>
              <a:rPr lang="nb-NO" dirty="0" err="1"/>
              <a:t>we</a:t>
            </a:r>
            <a:r>
              <a:rPr lang="nb-NO" dirty="0"/>
              <a:t> run </a:t>
            </a:r>
            <a:r>
              <a:rPr lang="nb-NO" dirty="0" err="1"/>
              <a:t>some</a:t>
            </a:r>
            <a:r>
              <a:rPr lang="nb-NO" dirty="0"/>
              <a:t> MD </a:t>
            </a:r>
            <a:r>
              <a:rPr lang="nb-NO" dirty="0" err="1"/>
              <a:t>simulations</a:t>
            </a:r>
            <a:r>
              <a:rPr lang="nb-NO" dirty="0"/>
              <a:t>, </a:t>
            </a:r>
            <a:r>
              <a:rPr lang="nb-NO" dirty="0" err="1"/>
              <a:t>that</a:t>
            </a:r>
            <a:r>
              <a:rPr lang="nb-NO" dirty="0"/>
              <a:t> </a:t>
            </a:r>
            <a:r>
              <a:rPr lang="nb-NO" dirty="0" err="1"/>
              <a:t>includes</a:t>
            </a:r>
            <a:r>
              <a:rPr lang="nb-NO" dirty="0"/>
              <a:t> initial atom </a:t>
            </a:r>
            <a:r>
              <a:rPr lang="nb-NO" dirty="0" err="1"/>
              <a:t>coordinates</a:t>
            </a:r>
            <a:r>
              <a:rPr lang="nb-NO" dirty="0"/>
              <a:t>, </a:t>
            </a:r>
            <a:r>
              <a:rPr lang="nb-NO" dirty="0" err="1"/>
              <a:t>velocities</a:t>
            </a:r>
            <a:r>
              <a:rPr lang="nb-NO" dirty="0"/>
              <a:t>, and </a:t>
            </a:r>
            <a:r>
              <a:rPr lang="nb-NO" dirty="0" err="1"/>
              <a:t>interaction</a:t>
            </a:r>
            <a:r>
              <a:rPr lang="nb-NO" dirty="0"/>
              <a:t> </a:t>
            </a:r>
            <a:r>
              <a:rPr lang="nb-NO" dirty="0" err="1"/>
              <a:t>potentials</a:t>
            </a:r>
            <a:r>
              <a:rPr lang="nb-NO" dirty="0"/>
              <a:t>.</a:t>
            </a:r>
          </a:p>
        </p:txBody>
      </p:sp>
      <p:sp>
        <p:nvSpPr>
          <p:cNvPr id="4" name="Slide Number Placeholder 3"/>
          <p:cNvSpPr>
            <a:spLocks noGrp="1"/>
          </p:cNvSpPr>
          <p:nvPr>
            <p:ph type="sldNum" sz="quarter" idx="5"/>
          </p:nvPr>
        </p:nvSpPr>
        <p:spPr/>
        <p:txBody>
          <a:bodyPr/>
          <a:lstStyle/>
          <a:p>
            <a:fld id="{0F0F2A97-FFDF-4A30-A4D0-6BF3DB2371D1}" type="slidenum">
              <a:rPr lang="nb-NO" smtClean="0"/>
              <a:t>9</a:t>
            </a:fld>
            <a:endParaRPr lang="nb-NO"/>
          </a:p>
        </p:txBody>
      </p:sp>
    </p:spTree>
    <p:extLst>
      <p:ext uri="{BB962C8B-B14F-4D97-AF65-F5344CB8AC3E}">
        <p14:creationId xmlns:p14="http://schemas.microsoft.com/office/powerpoint/2010/main" val="291839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45B6-85ED-CFE8-1BD7-17A8D47AA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567E7905-DDAB-386C-0A75-ECD5F9CED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EC0F39E8-70A7-047C-4D93-8FFEBE9658EA}"/>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5" name="Footer Placeholder 4">
            <a:extLst>
              <a:ext uri="{FF2B5EF4-FFF2-40B4-BE49-F238E27FC236}">
                <a16:creationId xmlns:a16="http://schemas.microsoft.com/office/drawing/2014/main" id="{5B90FA1A-147F-356B-3998-E4E50A7BE66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52D4453-E151-CC59-982D-D86E484C7DD6}"/>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91330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10F8-4E40-2734-3B12-F7E8444DB017}"/>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246F798-2A1A-3CAA-4868-B58AEE781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54994C6-75BF-B2B2-491C-2AD5C7C9C936}"/>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5" name="Footer Placeholder 4">
            <a:extLst>
              <a:ext uri="{FF2B5EF4-FFF2-40B4-BE49-F238E27FC236}">
                <a16:creationId xmlns:a16="http://schemas.microsoft.com/office/drawing/2014/main" id="{1BB0AE21-675D-B3EB-FC31-282D9F6DB91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33EBC46-79B3-81B6-8482-ADDAF410C599}"/>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157645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991DF-C6A7-4B4C-A750-54B156E521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E961F7FF-2CEB-33CC-7F6D-E832EDC1B1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50363E0-4396-4C57-F00E-88A129D0F7D4}"/>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5" name="Footer Placeholder 4">
            <a:extLst>
              <a:ext uri="{FF2B5EF4-FFF2-40B4-BE49-F238E27FC236}">
                <a16:creationId xmlns:a16="http://schemas.microsoft.com/office/drawing/2014/main" id="{9E164370-7E2F-5719-A17B-0BA0935039E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071755D-BA09-D39F-B70E-0538AF1C96D1}"/>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404646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C20A-0D6C-54CA-2AAB-8A580366E3C8}"/>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E9840BA0-D2B1-944A-C66C-F6D205366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BACE541-55BF-8240-ECB5-C9A83BE5EAC3}"/>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5" name="Footer Placeholder 4">
            <a:extLst>
              <a:ext uri="{FF2B5EF4-FFF2-40B4-BE49-F238E27FC236}">
                <a16:creationId xmlns:a16="http://schemas.microsoft.com/office/drawing/2014/main" id="{4A6C5D28-F9BC-474E-7205-435E410CC14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E4F058E-8CAE-D9D5-E862-E86D50682009}"/>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347874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6075-D702-D87C-EDE9-DB4009D839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A2703581-4B09-0061-5955-FCDCADCBE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9A857-35CD-E4CB-D962-42104BDB8255}"/>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5" name="Footer Placeholder 4">
            <a:extLst>
              <a:ext uri="{FF2B5EF4-FFF2-40B4-BE49-F238E27FC236}">
                <a16:creationId xmlns:a16="http://schemas.microsoft.com/office/drawing/2014/main" id="{1651D76D-8620-8139-4EDA-3E37E3D8D49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26EBE90-0C91-DE2F-AF82-8EFC52B1A44B}"/>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24107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9973-996B-BA34-2C9D-399179FD42BA}"/>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DE4DAC5-11C8-F375-C821-5B497D3E17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E00BC1BB-23FB-C87C-390A-F6404E7BF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917637FF-1C9E-63C9-39E3-C9133BE4A1C5}"/>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6" name="Footer Placeholder 5">
            <a:extLst>
              <a:ext uri="{FF2B5EF4-FFF2-40B4-BE49-F238E27FC236}">
                <a16:creationId xmlns:a16="http://schemas.microsoft.com/office/drawing/2014/main" id="{89ED683C-FE1B-5750-710D-34EEEAD5006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AEA53F1E-BCD5-4D3E-3DA1-C06121F24F54}"/>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195480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4B9D-0B05-98D9-C697-7544EB686891}"/>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FD791973-072E-CC14-765A-6C1CB0FF8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8E1E09-F0F8-87D1-FA17-8A9F26A39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88C96CA1-43E6-E973-8B17-940ED9C7E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B2920-784F-088E-90C6-76E061806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1C416FDC-256F-16A1-EF6D-5FF35B0AFBFC}"/>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8" name="Footer Placeholder 7">
            <a:extLst>
              <a:ext uri="{FF2B5EF4-FFF2-40B4-BE49-F238E27FC236}">
                <a16:creationId xmlns:a16="http://schemas.microsoft.com/office/drawing/2014/main" id="{32A3B1F4-B01E-69E2-77AF-03FB1DB07B4D}"/>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63826D6B-1F29-2494-49B9-F1C1F656FC29}"/>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25174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A95-DB6F-F2A3-AF04-E24E6EDF41D1}"/>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D91170BF-B13E-9FF9-0DE4-62EAC671CA85}"/>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4" name="Footer Placeholder 3">
            <a:extLst>
              <a:ext uri="{FF2B5EF4-FFF2-40B4-BE49-F238E27FC236}">
                <a16:creationId xmlns:a16="http://schemas.microsoft.com/office/drawing/2014/main" id="{1B5256F5-660A-A82E-221D-067DC0C0F94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8A0126A2-FB31-78C8-22EF-84F570D20176}"/>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116137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AA1F7-C883-34C4-B416-6D5366DBF3DF}"/>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3" name="Footer Placeholder 2">
            <a:extLst>
              <a:ext uri="{FF2B5EF4-FFF2-40B4-BE49-F238E27FC236}">
                <a16:creationId xmlns:a16="http://schemas.microsoft.com/office/drawing/2014/main" id="{8ED3D4D1-E4C8-6C14-58AD-8C78294E1DF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7428C89A-677E-4A61-69AD-76B319284DDD}"/>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206972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8ADF-4E38-D66B-A075-47AC212BF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95C4054-5C00-6302-8E2D-1136B30EA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E494972E-1028-A104-F724-584E84998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FA32B-B503-E2DD-E817-AC8E2E868870}"/>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6" name="Footer Placeholder 5">
            <a:extLst>
              <a:ext uri="{FF2B5EF4-FFF2-40B4-BE49-F238E27FC236}">
                <a16:creationId xmlns:a16="http://schemas.microsoft.com/office/drawing/2014/main" id="{D998A104-B6DE-F736-39E1-494456143CC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F718080-9B27-A971-73FF-06EB7B9C0BBC}"/>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32798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F92A-3051-75D8-D8A0-8A4D361A4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EE78D47C-2411-1975-800C-0045A900E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0B2271B2-3AD7-3AA4-2CCD-6620CF384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99989-7925-3551-466C-6E4E1BF34B32}"/>
              </a:ext>
            </a:extLst>
          </p:cNvPr>
          <p:cNvSpPr>
            <a:spLocks noGrp="1"/>
          </p:cNvSpPr>
          <p:nvPr>
            <p:ph type="dt" sz="half" idx="10"/>
          </p:nvPr>
        </p:nvSpPr>
        <p:spPr/>
        <p:txBody>
          <a:bodyPr/>
          <a:lstStyle/>
          <a:p>
            <a:fld id="{23C6DE1E-78C3-40E7-A80C-DD2F5735120F}" type="datetimeFigureOut">
              <a:rPr lang="nb-NO" smtClean="0"/>
              <a:t>26.05.2023</a:t>
            </a:fld>
            <a:endParaRPr lang="nb-NO"/>
          </a:p>
        </p:txBody>
      </p:sp>
      <p:sp>
        <p:nvSpPr>
          <p:cNvPr id="6" name="Footer Placeholder 5">
            <a:extLst>
              <a:ext uri="{FF2B5EF4-FFF2-40B4-BE49-F238E27FC236}">
                <a16:creationId xmlns:a16="http://schemas.microsoft.com/office/drawing/2014/main" id="{35A87B43-9D9A-59F8-EF7C-2141C7728CF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D19DE26-99FA-78F6-2457-7A21E0C9E115}"/>
              </a:ext>
            </a:extLst>
          </p:cNvPr>
          <p:cNvSpPr>
            <a:spLocks noGrp="1"/>
          </p:cNvSpPr>
          <p:nvPr>
            <p:ph type="sldNum" sz="quarter" idx="12"/>
          </p:nvPr>
        </p:nvSpPr>
        <p:spPr/>
        <p:txBody>
          <a:bodyPr/>
          <a:lstStyle/>
          <a:p>
            <a:fld id="{8268FE01-3FB2-44AC-9A30-A761382312FB}" type="slidenum">
              <a:rPr lang="nb-NO" smtClean="0"/>
              <a:t>‹#›</a:t>
            </a:fld>
            <a:endParaRPr lang="nb-NO"/>
          </a:p>
        </p:txBody>
      </p:sp>
    </p:spTree>
    <p:extLst>
      <p:ext uri="{BB962C8B-B14F-4D97-AF65-F5344CB8AC3E}">
        <p14:creationId xmlns:p14="http://schemas.microsoft.com/office/powerpoint/2010/main" val="126213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ABB76-DF4D-5478-61A0-B8C3F9054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368450C7-47FD-B778-AD58-2828D053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DF2794F-6F2F-0B74-8215-ADEC15963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6DE1E-78C3-40E7-A80C-DD2F5735120F}" type="datetimeFigureOut">
              <a:rPr lang="nb-NO" smtClean="0"/>
              <a:t>26.05.2023</a:t>
            </a:fld>
            <a:endParaRPr lang="nb-NO"/>
          </a:p>
        </p:txBody>
      </p:sp>
      <p:sp>
        <p:nvSpPr>
          <p:cNvPr id="5" name="Footer Placeholder 4">
            <a:extLst>
              <a:ext uri="{FF2B5EF4-FFF2-40B4-BE49-F238E27FC236}">
                <a16:creationId xmlns:a16="http://schemas.microsoft.com/office/drawing/2014/main" id="{144C1CFC-B9CA-7343-C26D-28D70B1A9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DAEC8EF2-D9E9-ED50-1FFF-A3AA150A9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8FE01-3FB2-44AC-9A30-A761382312FB}" type="slidenum">
              <a:rPr lang="nb-NO" smtClean="0"/>
              <a:t>‹#›</a:t>
            </a:fld>
            <a:endParaRPr lang="nb-NO"/>
          </a:p>
        </p:txBody>
      </p:sp>
    </p:spTree>
    <p:extLst>
      <p:ext uri="{BB962C8B-B14F-4D97-AF65-F5344CB8AC3E}">
        <p14:creationId xmlns:p14="http://schemas.microsoft.com/office/powerpoint/2010/main" val="213012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4FBD99-1309-7102-3C9C-E405F4A441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2019" y="320066"/>
            <a:ext cx="4228925" cy="1513762"/>
          </a:xfrm>
          <a:prstGeom prst="rect">
            <a:avLst/>
          </a:prstGeom>
        </p:spPr>
      </p:pic>
      <p:sp>
        <p:nvSpPr>
          <p:cNvPr id="5" name="TextBox 4">
            <a:extLst>
              <a:ext uri="{FF2B5EF4-FFF2-40B4-BE49-F238E27FC236}">
                <a16:creationId xmlns:a16="http://schemas.microsoft.com/office/drawing/2014/main" id="{4CD20E98-B84A-AC34-1DC2-53E409185725}"/>
              </a:ext>
            </a:extLst>
          </p:cNvPr>
          <p:cNvSpPr txBox="1"/>
          <p:nvPr/>
        </p:nvSpPr>
        <p:spPr>
          <a:xfrm>
            <a:off x="1066800" y="2245360"/>
            <a:ext cx="10149840" cy="1846659"/>
          </a:xfrm>
          <a:prstGeom prst="rect">
            <a:avLst/>
          </a:prstGeom>
          <a:noFill/>
        </p:spPr>
        <p:txBody>
          <a:bodyPr wrap="square" rtlCol="0">
            <a:spAutoFit/>
          </a:bodyPr>
          <a:lstStyle/>
          <a:p>
            <a:r>
              <a:rPr lang="nb-NO" altLang="zh-CN" sz="6000" b="1" dirty="0" err="1">
                <a:solidFill>
                  <a:srgbClr val="FF0000"/>
                </a:solidFill>
              </a:rPr>
              <a:t>Molecular</a:t>
            </a:r>
            <a:r>
              <a:rPr lang="nb-NO" altLang="zh-CN" sz="6000" b="1" dirty="0">
                <a:solidFill>
                  <a:srgbClr val="FF0000"/>
                </a:solidFill>
              </a:rPr>
              <a:t> </a:t>
            </a:r>
            <a:r>
              <a:rPr lang="nb-NO" altLang="zh-CN" sz="6000" b="1" dirty="0" err="1">
                <a:solidFill>
                  <a:srgbClr val="FF0000"/>
                </a:solidFill>
              </a:rPr>
              <a:t>Dynamic</a:t>
            </a:r>
            <a:r>
              <a:rPr lang="nb-NO" altLang="zh-CN" sz="6000" b="1" dirty="0">
                <a:solidFill>
                  <a:srgbClr val="FF0000"/>
                </a:solidFill>
              </a:rPr>
              <a:t> </a:t>
            </a:r>
            <a:r>
              <a:rPr lang="nb-NO" altLang="zh-CN" sz="6000" b="1" dirty="0" err="1">
                <a:solidFill>
                  <a:srgbClr val="FF0000"/>
                </a:solidFill>
              </a:rPr>
              <a:t>Simulation</a:t>
            </a:r>
            <a:endParaRPr lang="nb-NO" altLang="zh-CN" sz="6000" b="1" dirty="0">
              <a:solidFill>
                <a:srgbClr val="FF0000"/>
              </a:solidFill>
            </a:endParaRPr>
          </a:p>
          <a:p>
            <a:r>
              <a:rPr lang="nb-NO" b="1" dirty="0">
                <a:solidFill>
                  <a:srgbClr val="FF0000"/>
                </a:solidFill>
              </a:rPr>
              <a:t>                                                 </a:t>
            </a:r>
            <a:r>
              <a:rPr lang="nb-NO" sz="5400" dirty="0" err="1">
                <a:solidFill>
                  <a:srgbClr val="FF0000"/>
                </a:solidFill>
              </a:rPr>
              <a:t>theories</a:t>
            </a:r>
            <a:r>
              <a:rPr lang="nb-NO" sz="5400" dirty="0">
                <a:solidFill>
                  <a:srgbClr val="FF0000"/>
                </a:solidFill>
              </a:rPr>
              <a:t> and </a:t>
            </a:r>
            <a:r>
              <a:rPr lang="nb-NO" sz="5400" dirty="0" err="1">
                <a:solidFill>
                  <a:srgbClr val="FF0000"/>
                </a:solidFill>
              </a:rPr>
              <a:t>principles</a:t>
            </a:r>
            <a:endParaRPr lang="nb-NO" dirty="0">
              <a:solidFill>
                <a:srgbClr val="FF0000"/>
              </a:solidFill>
            </a:endParaRPr>
          </a:p>
        </p:txBody>
      </p:sp>
      <p:sp>
        <p:nvSpPr>
          <p:cNvPr id="6" name="TextBox 5">
            <a:extLst>
              <a:ext uri="{FF2B5EF4-FFF2-40B4-BE49-F238E27FC236}">
                <a16:creationId xmlns:a16="http://schemas.microsoft.com/office/drawing/2014/main" id="{6648479C-7A87-1543-8F2C-C02FE9D90B2E}"/>
              </a:ext>
            </a:extLst>
          </p:cNvPr>
          <p:cNvSpPr txBox="1"/>
          <p:nvPr/>
        </p:nvSpPr>
        <p:spPr>
          <a:xfrm>
            <a:off x="7805394" y="4930219"/>
            <a:ext cx="3412503" cy="646331"/>
          </a:xfrm>
          <a:prstGeom prst="rect">
            <a:avLst/>
          </a:prstGeom>
          <a:noFill/>
        </p:spPr>
        <p:txBody>
          <a:bodyPr wrap="square" rtlCol="0">
            <a:spAutoFit/>
          </a:bodyPr>
          <a:lstStyle/>
          <a:p>
            <a:r>
              <a:rPr lang="nb-NO" sz="3600" dirty="0">
                <a:solidFill>
                  <a:schemeClr val="bg2">
                    <a:lumMod val="75000"/>
                  </a:schemeClr>
                </a:solidFill>
              </a:rPr>
              <a:t>Yifan Zhang</a:t>
            </a:r>
          </a:p>
        </p:txBody>
      </p:sp>
    </p:spTree>
    <p:extLst>
      <p:ext uri="{BB962C8B-B14F-4D97-AF65-F5344CB8AC3E}">
        <p14:creationId xmlns:p14="http://schemas.microsoft.com/office/powerpoint/2010/main" val="281329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75A2-8AD3-ABF2-2B38-B6149B8EAD42}"/>
              </a:ext>
            </a:extLst>
          </p:cNvPr>
          <p:cNvSpPr>
            <a:spLocks noGrp="1"/>
          </p:cNvSpPr>
          <p:nvPr>
            <p:ph idx="1"/>
          </p:nvPr>
        </p:nvSpPr>
        <p:spPr>
          <a:xfrm>
            <a:off x="659090" y="1243091"/>
            <a:ext cx="1018880" cy="549930"/>
          </a:xfrm>
        </p:spPr>
        <p:txBody>
          <a:bodyPr>
            <a:normAutofit/>
          </a:bodyPr>
          <a:lstStyle/>
          <a:p>
            <a:pPr marL="0" indent="0">
              <a:buNone/>
            </a:pPr>
            <a:r>
              <a:rPr lang="nb-NO" sz="3200" dirty="0"/>
              <a:t>Goal</a:t>
            </a:r>
          </a:p>
        </p:txBody>
      </p:sp>
      <p:sp>
        <p:nvSpPr>
          <p:cNvPr id="4" name="Title 1">
            <a:extLst>
              <a:ext uri="{FF2B5EF4-FFF2-40B4-BE49-F238E27FC236}">
                <a16:creationId xmlns:a16="http://schemas.microsoft.com/office/drawing/2014/main" id="{1FF62A3F-8D9D-9F47-F485-5972A2521BA3}"/>
              </a:ext>
            </a:extLst>
          </p:cNvPr>
          <p:cNvSpPr txBox="1">
            <a:spLocks/>
          </p:cNvSpPr>
          <p:nvPr/>
        </p:nvSpPr>
        <p:spPr>
          <a:xfrm>
            <a:off x="519806" y="192493"/>
            <a:ext cx="11244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Theories</a:t>
            </a:r>
            <a:r>
              <a:rPr lang="nb-NO" sz="6000" b="1" dirty="0">
                <a:latin typeface="+mn-lt"/>
              </a:rPr>
              <a:t> </a:t>
            </a:r>
            <a:r>
              <a:rPr lang="nb-NO" sz="6000" b="1" dirty="0" err="1">
                <a:latin typeface="+mn-lt"/>
              </a:rPr>
              <a:t>of</a:t>
            </a:r>
            <a:r>
              <a:rPr lang="nb-NO" sz="6000" b="1" dirty="0">
                <a:latin typeface="+mn-lt"/>
              </a:rPr>
              <a:t> </a:t>
            </a:r>
            <a:r>
              <a:rPr lang="nb-NO" altLang="zh-CN" sz="6000" b="1" dirty="0">
                <a:latin typeface="+mn-lt"/>
              </a:rPr>
              <a:t>MD </a:t>
            </a:r>
            <a:r>
              <a:rPr lang="nb-NO" altLang="zh-CN" sz="6000" b="1" dirty="0" err="1">
                <a:latin typeface="+mn-lt"/>
              </a:rPr>
              <a:t>simulations</a:t>
            </a:r>
            <a:endParaRPr lang="nb-NO" sz="6000" b="1" dirty="0">
              <a:latin typeface="+mn-lt"/>
            </a:endParaRPr>
          </a:p>
        </p:txBody>
      </p:sp>
      <p:pic>
        <p:nvPicPr>
          <p:cNvPr id="6" name="Picture 5" descr="A group of red balls&#10;&#10;Description automatically generated with medium confidence">
            <a:extLst>
              <a:ext uri="{FF2B5EF4-FFF2-40B4-BE49-F238E27FC236}">
                <a16:creationId xmlns:a16="http://schemas.microsoft.com/office/drawing/2014/main" id="{5E32AD08-271E-63EE-2FF4-589FFB504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391" y="1463574"/>
            <a:ext cx="8969225" cy="5107590"/>
          </a:xfrm>
          <a:prstGeom prst="rect">
            <a:avLst/>
          </a:prstGeom>
        </p:spPr>
      </p:pic>
      <p:sp>
        <p:nvSpPr>
          <p:cNvPr id="7" name="Arrow: Right 6">
            <a:extLst>
              <a:ext uri="{FF2B5EF4-FFF2-40B4-BE49-F238E27FC236}">
                <a16:creationId xmlns:a16="http://schemas.microsoft.com/office/drawing/2014/main" id="{E57AE889-DAD6-6666-FB0C-06D8C8901DBD}"/>
              </a:ext>
            </a:extLst>
          </p:cNvPr>
          <p:cNvSpPr/>
          <p:nvPr/>
        </p:nvSpPr>
        <p:spPr>
          <a:xfrm>
            <a:off x="2220391" y="2872509"/>
            <a:ext cx="689064" cy="230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rrow: Right 7">
            <a:extLst>
              <a:ext uri="{FF2B5EF4-FFF2-40B4-BE49-F238E27FC236}">
                <a16:creationId xmlns:a16="http://schemas.microsoft.com/office/drawing/2014/main" id="{428B2E68-7D6C-5D1D-AEDA-A693694D1B73}"/>
              </a:ext>
            </a:extLst>
          </p:cNvPr>
          <p:cNvSpPr/>
          <p:nvPr/>
        </p:nvSpPr>
        <p:spPr>
          <a:xfrm rot="19046009">
            <a:off x="1807849" y="2438967"/>
            <a:ext cx="689064" cy="230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Box 9">
            <a:extLst>
              <a:ext uri="{FF2B5EF4-FFF2-40B4-BE49-F238E27FC236}">
                <a16:creationId xmlns:a16="http://schemas.microsoft.com/office/drawing/2014/main" id="{6DBCEFC2-CC02-40FA-C7ED-F95813CAE814}"/>
              </a:ext>
            </a:extLst>
          </p:cNvPr>
          <p:cNvSpPr txBox="1"/>
          <p:nvPr/>
        </p:nvSpPr>
        <p:spPr>
          <a:xfrm>
            <a:off x="2789382" y="1865745"/>
            <a:ext cx="387927" cy="370587"/>
          </a:xfrm>
          <a:prstGeom prst="rect">
            <a:avLst/>
          </a:prstGeom>
          <a:noFill/>
        </p:spPr>
        <p:txBody>
          <a:bodyPr wrap="square" rtlCol="0">
            <a:spAutoFit/>
          </a:bodyPr>
          <a:lstStyle/>
          <a:p>
            <a:r>
              <a:rPr lang="nb-NO" dirty="0"/>
              <a:t>V</a:t>
            </a:r>
          </a:p>
        </p:txBody>
      </p:sp>
      <p:sp>
        <p:nvSpPr>
          <p:cNvPr id="11" name="TextBox 10">
            <a:extLst>
              <a:ext uri="{FF2B5EF4-FFF2-40B4-BE49-F238E27FC236}">
                <a16:creationId xmlns:a16="http://schemas.microsoft.com/office/drawing/2014/main" id="{FCE11EB7-E4B4-4439-7724-74653D6CA5B2}"/>
              </a:ext>
            </a:extLst>
          </p:cNvPr>
          <p:cNvSpPr txBox="1"/>
          <p:nvPr/>
        </p:nvSpPr>
        <p:spPr>
          <a:xfrm>
            <a:off x="3405694" y="2784518"/>
            <a:ext cx="387927" cy="370587"/>
          </a:xfrm>
          <a:prstGeom prst="rect">
            <a:avLst/>
          </a:prstGeom>
          <a:noFill/>
        </p:spPr>
        <p:txBody>
          <a:bodyPr wrap="square" rtlCol="0">
            <a:spAutoFit/>
          </a:bodyPr>
          <a:lstStyle/>
          <a:p>
            <a:r>
              <a:rPr lang="nb-NO" dirty="0"/>
              <a:t>V</a:t>
            </a:r>
          </a:p>
        </p:txBody>
      </p:sp>
      <p:cxnSp>
        <p:nvCxnSpPr>
          <p:cNvPr id="13" name="Straight Arrow Connector 12">
            <a:extLst>
              <a:ext uri="{FF2B5EF4-FFF2-40B4-BE49-F238E27FC236}">
                <a16:creationId xmlns:a16="http://schemas.microsoft.com/office/drawing/2014/main" id="{C606CF93-84A3-3DBF-629C-9B1B0B387E2F}"/>
              </a:ext>
            </a:extLst>
          </p:cNvPr>
          <p:cNvCxnSpPr/>
          <p:nvPr/>
        </p:nvCxnSpPr>
        <p:spPr>
          <a:xfrm>
            <a:off x="3405694" y="3155105"/>
            <a:ext cx="288851" cy="206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37CB02-043E-2124-EF46-BCCDFC60A006}"/>
              </a:ext>
            </a:extLst>
          </p:cNvPr>
          <p:cNvCxnSpPr>
            <a:cxnSpLocks/>
          </p:cNvCxnSpPr>
          <p:nvPr/>
        </p:nvCxnSpPr>
        <p:spPr>
          <a:xfrm flipV="1">
            <a:off x="2666785" y="1640902"/>
            <a:ext cx="288851" cy="23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5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04C517-2060-BF29-7E1E-24D6CBAA1CFE}"/>
              </a:ext>
            </a:extLst>
          </p:cNvPr>
          <p:cNvSpPr txBox="1">
            <a:spLocks/>
          </p:cNvSpPr>
          <p:nvPr/>
        </p:nvSpPr>
        <p:spPr>
          <a:xfrm>
            <a:off x="519806" y="192493"/>
            <a:ext cx="11244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Theories</a:t>
            </a:r>
            <a:r>
              <a:rPr lang="nb-NO" sz="6000" b="1" dirty="0">
                <a:latin typeface="+mn-lt"/>
              </a:rPr>
              <a:t> </a:t>
            </a:r>
            <a:r>
              <a:rPr lang="nb-NO" sz="6000" b="1" dirty="0" err="1">
                <a:latin typeface="+mn-lt"/>
              </a:rPr>
              <a:t>of</a:t>
            </a:r>
            <a:r>
              <a:rPr lang="nb-NO" sz="6000" b="1" dirty="0">
                <a:latin typeface="+mn-lt"/>
              </a:rPr>
              <a:t> </a:t>
            </a:r>
            <a:r>
              <a:rPr lang="nb-NO" altLang="zh-CN" sz="6000" b="1" dirty="0">
                <a:latin typeface="+mn-lt"/>
              </a:rPr>
              <a:t>MD </a:t>
            </a:r>
            <a:r>
              <a:rPr lang="nb-NO" altLang="zh-CN" sz="6000" b="1" dirty="0" err="1">
                <a:latin typeface="+mn-lt"/>
              </a:rPr>
              <a:t>simulations</a:t>
            </a:r>
            <a:endParaRPr lang="nb-NO" sz="6000" b="1" dirty="0">
              <a:latin typeface="+mn-lt"/>
            </a:endParaRPr>
          </a:p>
        </p:txBody>
      </p:sp>
      <p:sp>
        <p:nvSpPr>
          <p:cNvPr id="5" name="Content Placeholder 2">
            <a:extLst>
              <a:ext uri="{FF2B5EF4-FFF2-40B4-BE49-F238E27FC236}">
                <a16:creationId xmlns:a16="http://schemas.microsoft.com/office/drawing/2014/main" id="{C84F8A8F-6B85-8942-D8E7-15EBAE8DA8C2}"/>
              </a:ext>
            </a:extLst>
          </p:cNvPr>
          <p:cNvSpPr>
            <a:spLocks noGrp="1"/>
          </p:cNvSpPr>
          <p:nvPr>
            <p:ph idx="1"/>
          </p:nvPr>
        </p:nvSpPr>
        <p:spPr>
          <a:xfrm>
            <a:off x="659089" y="1243091"/>
            <a:ext cx="3073925" cy="549930"/>
          </a:xfrm>
        </p:spPr>
        <p:txBody>
          <a:bodyPr>
            <a:normAutofit fontScale="85000" lnSpcReduction="10000"/>
          </a:bodyPr>
          <a:lstStyle/>
          <a:p>
            <a:pPr marL="0" indent="0">
              <a:buNone/>
            </a:pPr>
            <a:r>
              <a:rPr lang="nb-NO" sz="3200" dirty="0"/>
              <a:t>Inter </a:t>
            </a:r>
            <a:r>
              <a:rPr lang="nb-NO" sz="3200" dirty="0" err="1"/>
              <a:t>atomic</a:t>
            </a:r>
            <a:r>
              <a:rPr lang="nb-NO" sz="3200" dirty="0"/>
              <a:t> </a:t>
            </a:r>
            <a:r>
              <a:rPr lang="nb-NO" sz="3200" dirty="0" err="1"/>
              <a:t>energy</a:t>
            </a:r>
            <a:endParaRPr lang="nb-NO" sz="3200" dirty="0"/>
          </a:p>
        </p:txBody>
      </p:sp>
      <p:pic>
        <p:nvPicPr>
          <p:cNvPr id="3" name="Picture 2" descr="A picture containing clock&#10;&#10;Description automatically generated">
            <a:extLst>
              <a:ext uri="{FF2B5EF4-FFF2-40B4-BE49-F238E27FC236}">
                <a16:creationId xmlns:a16="http://schemas.microsoft.com/office/drawing/2014/main" id="{522B7838-E700-9D30-F64C-97F9D5583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55" y="2356073"/>
            <a:ext cx="3411824" cy="3047200"/>
          </a:xfrm>
          <a:prstGeom prst="rect">
            <a:avLst/>
          </a:prstGeom>
        </p:spPr>
      </p:pic>
      <p:pic>
        <p:nvPicPr>
          <p:cNvPr id="7" name="Picture 6" descr="A picture containing text, font, screenshot, handwriting&#10;&#10;Description automatically generated">
            <a:extLst>
              <a:ext uri="{FF2B5EF4-FFF2-40B4-BE49-F238E27FC236}">
                <a16:creationId xmlns:a16="http://schemas.microsoft.com/office/drawing/2014/main" id="{6F2AEAE9-5624-51AE-45EF-E9810D2D9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764" y="1588537"/>
            <a:ext cx="4149900" cy="4341208"/>
          </a:xfrm>
          <a:prstGeom prst="rect">
            <a:avLst/>
          </a:prstGeom>
        </p:spPr>
      </p:pic>
    </p:spTree>
    <p:extLst>
      <p:ext uri="{BB962C8B-B14F-4D97-AF65-F5344CB8AC3E}">
        <p14:creationId xmlns:p14="http://schemas.microsoft.com/office/powerpoint/2010/main" val="124364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04C517-2060-BF29-7E1E-24D6CBAA1CFE}"/>
              </a:ext>
            </a:extLst>
          </p:cNvPr>
          <p:cNvSpPr txBox="1">
            <a:spLocks/>
          </p:cNvSpPr>
          <p:nvPr/>
        </p:nvSpPr>
        <p:spPr>
          <a:xfrm>
            <a:off x="519806" y="192493"/>
            <a:ext cx="11244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Theories</a:t>
            </a:r>
            <a:r>
              <a:rPr lang="nb-NO" sz="6000" b="1" dirty="0">
                <a:latin typeface="+mn-lt"/>
              </a:rPr>
              <a:t> </a:t>
            </a:r>
            <a:r>
              <a:rPr lang="nb-NO" sz="6000" b="1" dirty="0" err="1">
                <a:latin typeface="+mn-lt"/>
              </a:rPr>
              <a:t>of</a:t>
            </a:r>
            <a:r>
              <a:rPr lang="nb-NO" sz="6000" b="1" dirty="0">
                <a:latin typeface="+mn-lt"/>
              </a:rPr>
              <a:t> </a:t>
            </a:r>
            <a:r>
              <a:rPr lang="nb-NO" altLang="zh-CN" sz="6000" b="1" dirty="0">
                <a:latin typeface="+mn-lt"/>
              </a:rPr>
              <a:t>MD </a:t>
            </a:r>
            <a:r>
              <a:rPr lang="nb-NO" altLang="zh-CN" sz="6000" b="1" dirty="0" err="1">
                <a:latin typeface="+mn-lt"/>
              </a:rPr>
              <a:t>simulations</a:t>
            </a:r>
            <a:endParaRPr lang="nb-NO" sz="6000" b="1" dirty="0">
              <a:latin typeface="+mn-lt"/>
            </a:endParaRPr>
          </a:p>
        </p:txBody>
      </p:sp>
      <p:sp>
        <p:nvSpPr>
          <p:cNvPr id="5" name="Content Placeholder 2">
            <a:extLst>
              <a:ext uri="{FF2B5EF4-FFF2-40B4-BE49-F238E27FC236}">
                <a16:creationId xmlns:a16="http://schemas.microsoft.com/office/drawing/2014/main" id="{C84F8A8F-6B85-8942-D8E7-15EBAE8DA8C2}"/>
              </a:ext>
            </a:extLst>
          </p:cNvPr>
          <p:cNvSpPr>
            <a:spLocks noGrp="1"/>
          </p:cNvSpPr>
          <p:nvPr>
            <p:ph idx="1"/>
          </p:nvPr>
        </p:nvSpPr>
        <p:spPr>
          <a:xfrm>
            <a:off x="659089" y="1243091"/>
            <a:ext cx="3073925" cy="549930"/>
          </a:xfrm>
        </p:spPr>
        <p:txBody>
          <a:bodyPr>
            <a:normAutofit fontScale="85000" lnSpcReduction="10000"/>
          </a:bodyPr>
          <a:lstStyle/>
          <a:p>
            <a:pPr marL="0" indent="0">
              <a:buNone/>
            </a:pPr>
            <a:r>
              <a:rPr lang="nb-NO" sz="3200" dirty="0"/>
              <a:t>Inter </a:t>
            </a:r>
            <a:r>
              <a:rPr lang="nb-NO" sz="3200" dirty="0" err="1"/>
              <a:t>atomic</a:t>
            </a:r>
            <a:r>
              <a:rPr lang="nb-NO" sz="3200" dirty="0"/>
              <a:t> </a:t>
            </a:r>
            <a:r>
              <a:rPr lang="nb-NO" sz="3200" dirty="0" err="1"/>
              <a:t>energy</a:t>
            </a:r>
            <a:endParaRPr lang="nb-NO" sz="3200" dirty="0"/>
          </a:p>
        </p:txBody>
      </p:sp>
      <p:pic>
        <p:nvPicPr>
          <p:cNvPr id="2" name="Picture 1" descr="A picture containing clock&#10;&#10;Description automatically generated">
            <a:extLst>
              <a:ext uri="{FF2B5EF4-FFF2-40B4-BE49-F238E27FC236}">
                <a16:creationId xmlns:a16="http://schemas.microsoft.com/office/drawing/2014/main" id="{646E508B-C4D3-89C4-0CF6-A5903CD19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55" y="2356073"/>
            <a:ext cx="2621046" cy="2340933"/>
          </a:xfrm>
          <a:prstGeom prst="rect">
            <a:avLst/>
          </a:prstGeom>
        </p:spPr>
      </p:pic>
      <p:pic>
        <p:nvPicPr>
          <p:cNvPr id="6" name="Picture 5" descr="A picture containing text, font, handwriting, number&#10;&#10;Description automatically generated">
            <a:extLst>
              <a:ext uri="{FF2B5EF4-FFF2-40B4-BE49-F238E27FC236}">
                <a16:creationId xmlns:a16="http://schemas.microsoft.com/office/drawing/2014/main" id="{4D47CBD3-A312-5E4F-C25F-52C2483DE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637" y="1291046"/>
            <a:ext cx="2487304" cy="1477550"/>
          </a:xfrm>
          <a:prstGeom prst="rect">
            <a:avLst/>
          </a:prstGeom>
        </p:spPr>
      </p:pic>
      <p:pic>
        <p:nvPicPr>
          <p:cNvPr id="9" name="Picture 8" descr="A picture containing line, diagram, font, plot&#10;&#10;Description automatically generated">
            <a:extLst>
              <a:ext uri="{FF2B5EF4-FFF2-40B4-BE49-F238E27FC236}">
                <a16:creationId xmlns:a16="http://schemas.microsoft.com/office/drawing/2014/main" id="{50FCEB71-6F5F-B373-1BFE-4CE09AA83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855" y="2616609"/>
            <a:ext cx="5062677" cy="3331310"/>
          </a:xfrm>
          <a:prstGeom prst="rect">
            <a:avLst/>
          </a:prstGeom>
        </p:spPr>
      </p:pic>
    </p:spTree>
    <p:extLst>
      <p:ext uri="{BB962C8B-B14F-4D97-AF65-F5344CB8AC3E}">
        <p14:creationId xmlns:p14="http://schemas.microsoft.com/office/powerpoint/2010/main" val="373663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04C517-2060-BF29-7E1E-24D6CBAA1CFE}"/>
              </a:ext>
            </a:extLst>
          </p:cNvPr>
          <p:cNvSpPr txBox="1">
            <a:spLocks/>
          </p:cNvSpPr>
          <p:nvPr/>
        </p:nvSpPr>
        <p:spPr>
          <a:xfrm>
            <a:off x="84842" y="-80884"/>
            <a:ext cx="129335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800" b="1" dirty="0">
                <a:latin typeface="+mn-lt"/>
              </a:rPr>
              <a:t>The </a:t>
            </a:r>
            <a:r>
              <a:rPr lang="nb-NO" sz="4800" b="1" dirty="0" err="1">
                <a:latin typeface="+mn-lt"/>
              </a:rPr>
              <a:t>common</a:t>
            </a:r>
            <a:r>
              <a:rPr lang="nb-NO" sz="4800" b="1" dirty="0">
                <a:latin typeface="+mn-lt"/>
              </a:rPr>
              <a:t> </a:t>
            </a:r>
            <a:r>
              <a:rPr lang="nb-NO" sz="4800" b="1" dirty="0" err="1">
                <a:latin typeface="+mn-lt"/>
              </a:rPr>
              <a:t>procedure</a:t>
            </a:r>
            <a:r>
              <a:rPr lang="nb-NO" sz="4800" b="1" dirty="0">
                <a:latin typeface="+mn-lt"/>
              </a:rPr>
              <a:t> </a:t>
            </a:r>
            <a:r>
              <a:rPr lang="nb-NO" sz="4800" b="1" dirty="0" err="1">
                <a:latin typeface="+mn-lt"/>
              </a:rPr>
              <a:t>of</a:t>
            </a:r>
            <a:r>
              <a:rPr lang="nb-NO" sz="4800" b="1" dirty="0">
                <a:latin typeface="+mn-lt"/>
              </a:rPr>
              <a:t> MD </a:t>
            </a:r>
            <a:r>
              <a:rPr lang="nb-NO" sz="4800" b="1" dirty="0" err="1">
                <a:latin typeface="+mn-lt"/>
              </a:rPr>
              <a:t>simulations</a:t>
            </a:r>
            <a:endParaRPr lang="nb-NO" sz="4800" b="1" dirty="0">
              <a:latin typeface="+mn-lt"/>
            </a:endParaRPr>
          </a:p>
        </p:txBody>
      </p:sp>
      <p:pic>
        <p:nvPicPr>
          <p:cNvPr id="10" name="Picture 9" descr="A diagram of a flowchart&#10;&#10;Description automatically generated with low confidence">
            <a:extLst>
              <a:ext uri="{FF2B5EF4-FFF2-40B4-BE49-F238E27FC236}">
                <a16:creationId xmlns:a16="http://schemas.microsoft.com/office/drawing/2014/main" id="{A7C2D01D-A081-56BF-93D6-C59152B7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390" y="957349"/>
            <a:ext cx="7425220" cy="5900651"/>
          </a:xfrm>
          <a:prstGeom prst="rect">
            <a:avLst/>
          </a:prstGeom>
        </p:spPr>
      </p:pic>
    </p:spTree>
    <p:extLst>
      <p:ext uri="{BB962C8B-B14F-4D97-AF65-F5344CB8AC3E}">
        <p14:creationId xmlns:p14="http://schemas.microsoft.com/office/powerpoint/2010/main" val="15892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75A2-8AD3-ABF2-2B38-B6149B8EAD42}"/>
              </a:ext>
            </a:extLst>
          </p:cNvPr>
          <p:cNvSpPr>
            <a:spLocks noGrp="1"/>
          </p:cNvSpPr>
          <p:nvPr>
            <p:ph idx="1"/>
          </p:nvPr>
        </p:nvSpPr>
        <p:spPr>
          <a:xfrm>
            <a:off x="743932" y="1793021"/>
            <a:ext cx="10515600" cy="4351338"/>
          </a:xfrm>
        </p:spPr>
        <p:txBody>
          <a:bodyPr/>
          <a:lstStyle/>
          <a:p>
            <a:pPr marL="0" indent="0">
              <a:buNone/>
            </a:pPr>
            <a:endParaRPr lang="nb-NO" sz="3200" dirty="0"/>
          </a:p>
          <a:p>
            <a:pPr marL="0" indent="0">
              <a:buNone/>
            </a:pPr>
            <a:r>
              <a:rPr lang="nb-NO" sz="3200" dirty="0" err="1"/>
              <a:t>Equilibrating</a:t>
            </a:r>
            <a:r>
              <a:rPr lang="nb-NO" sz="3200" dirty="0"/>
              <a:t> water </a:t>
            </a:r>
            <a:r>
              <a:rPr lang="nb-NO" sz="3200" dirty="0" err="1"/>
              <a:t>molecules</a:t>
            </a:r>
            <a:r>
              <a:rPr lang="nb-NO" sz="3200" dirty="0"/>
              <a:t>: MD</a:t>
            </a:r>
          </a:p>
          <a:p>
            <a:pPr marL="0" indent="0">
              <a:buNone/>
            </a:pPr>
            <a:endParaRPr lang="nb-NO" sz="3200" dirty="0"/>
          </a:p>
          <a:p>
            <a:pPr marL="0" indent="0">
              <a:buNone/>
            </a:pPr>
            <a:endParaRPr lang="nb-NO" sz="3200" dirty="0"/>
          </a:p>
          <a:p>
            <a:pPr marL="0" indent="0">
              <a:buNone/>
            </a:pPr>
            <a:endParaRPr lang="nb-NO" b="0" i="0" u="none" strike="noStrike" baseline="0" dirty="0">
              <a:solidFill>
                <a:srgbClr val="000000"/>
              </a:solidFill>
              <a:latin typeface="Calibri" panose="020F0502020204030204" pitchFamily="34" charset="0"/>
            </a:endParaRPr>
          </a:p>
          <a:p>
            <a:pPr marL="0" indent="0">
              <a:buNone/>
            </a:pPr>
            <a:r>
              <a:rPr lang="nb-NO" b="0" i="0" u="none" strike="noStrike" baseline="0" dirty="0">
                <a:solidFill>
                  <a:srgbClr val="000000"/>
                </a:solidFill>
                <a:latin typeface="Calibri" panose="020F0502020204030204" pitchFamily="34" charset="0"/>
              </a:rPr>
              <a:t>Water </a:t>
            </a:r>
            <a:r>
              <a:rPr lang="nb-NO" b="0" i="0" u="none" strike="noStrike" baseline="0" dirty="0" err="1">
                <a:solidFill>
                  <a:srgbClr val="000000"/>
                </a:solidFill>
                <a:latin typeface="Calibri" panose="020F0502020204030204" pitchFamily="34" charset="0"/>
              </a:rPr>
              <a:t>molecules</a:t>
            </a:r>
            <a:r>
              <a:rPr lang="nb-NO" b="0" i="0" u="none" strike="noStrike" baseline="0" dirty="0">
                <a:solidFill>
                  <a:srgbClr val="000000"/>
                </a:solidFill>
                <a:latin typeface="Calibri" panose="020F0502020204030204" pitchFamily="34" charset="0"/>
              </a:rPr>
              <a:t> diffuse at a </a:t>
            </a:r>
            <a:r>
              <a:rPr lang="nb-NO" b="0" i="0" u="none" strike="noStrike" baseline="0" dirty="0" err="1">
                <a:solidFill>
                  <a:srgbClr val="000000"/>
                </a:solidFill>
                <a:latin typeface="Calibri" panose="020F0502020204030204" pitchFamily="34" charset="0"/>
              </a:rPr>
              <a:t>temperature</a:t>
            </a:r>
            <a:r>
              <a:rPr lang="nb-NO" b="0" i="0" u="none" strike="noStrike" baseline="0" dirty="0">
                <a:solidFill>
                  <a:srgbClr val="000000"/>
                </a:solidFill>
                <a:latin typeface="Calibri" panose="020F0502020204030204" pitchFamily="34" charset="0"/>
              </a:rPr>
              <a:t> </a:t>
            </a:r>
          </a:p>
          <a:p>
            <a:pPr marL="0" indent="0">
              <a:buNone/>
            </a:pPr>
            <a:r>
              <a:rPr lang="nb-NO" b="0" i="0" u="none" strike="noStrike" baseline="0" dirty="0" err="1">
                <a:solidFill>
                  <a:srgbClr val="000000"/>
                </a:solidFill>
                <a:latin typeface="Calibri" panose="020F0502020204030204" pitchFamily="34" charset="0"/>
              </a:rPr>
              <a:t>of</a:t>
            </a:r>
            <a:r>
              <a:rPr lang="nb-NO" b="0" i="0" u="none" strike="noStrike" baseline="0" dirty="0">
                <a:solidFill>
                  <a:srgbClr val="000000"/>
                </a:solidFill>
                <a:latin typeface="Calibri" panose="020F0502020204030204" pitchFamily="34" charset="0"/>
              </a:rPr>
              <a:t> 300K </a:t>
            </a:r>
            <a:endParaRPr lang="nb-NO" sz="4400" dirty="0"/>
          </a:p>
        </p:txBody>
      </p:sp>
      <p:sp>
        <p:nvSpPr>
          <p:cNvPr id="4" name="Title 1">
            <a:extLst>
              <a:ext uri="{FF2B5EF4-FFF2-40B4-BE49-F238E27FC236}">
                <a16:creationId xmlns:a16="http://schemas.microsoft.com/office/drawing/2014/main" id="{4F23E45B-3B32-D558-9DA4-7475EED214F9}"/>
              </a:ext>
            </a:extLst>
          </p:cNvPr>
          <p:cNvSpPr txBox="1">
            <a:spLocks/>
          </p:cNvSpPr>
          <p:nvPr/>
        </p:nvSpPr>
        <p:spPr>
          <a:xfrm>
            <a:off x="519806" y="192493"/>
            <a:ext cx="1124484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Molecular</a:t>
            </a:r>
            <a:r>
              <a:rPr lang="nb-NO" sz="6000" b="1" dirty="0">
                <a:latin typeface="+mn-lt"/>
              </a:rPr>
              <a:t> Dynamics (MD) </a:t>
            </a:r>
            <a:r>
              <a:rPr lang="nb-NO" sz="6000" b="1" dirty="0" err="1">
                <a:latin typeface="+mn-lt"/>
              </a:rPr>
              <a:t>Simulation</a:t>
            </a:r>
            <a:endParaRPr lang="nb-NO" sz="6000" b="1" dirty="0">
              <a:latin typeface="+mn-lt"/>
            </a:endParaRPr>
          </a:p>
        </p:txBody>
      </p:sp>
      <p:sp>
        <p:nvSpPr>
          <p:cNvPr id="5" name="Content Placeholder 2">
            <a:extLst>
              <a:ext uri="{FF2B5EF4-FFF2-40B4-BE49-F238E27FC236}">
                <a16:creationId xmlns:a16="http://schemas.microsoft.com/office/drawing/2014/main" id="{5047BBA8-F4CC-BB40-BF24-2E2A238B10D2}"/>
              </a:ext>
            </a:extLst>
          </p:cNvPr>
          <p:cNvSpPr txBox="1">
            <a:spLocks/>
          </p:cNvSpPr>
          <p:nvPr/>
        </p:nvSpPr>
        <p:spPr>
          <a:xfrm>
            <a:off x="659089" y="1243091"/>
            <a:ext cx="4638775" cy="549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altLang="zh-CN" sz="3200" dirty="0" err="1"/>
              <a:t>Example</a:t>
            </a:r>
            <a:endParaRPr lang="nb-NO" sz="3200" dirty="0"/>
          </a:p>
        </p:txBody>
      </p:sp>
      <p:pic>
        <p:nvPicPr>
          <p:cNvPr id="9" name="Picture 8" descr="A picture containing fruit, berry, cranberry&#10;&#10;Description automatically generated">
            <a:extLst>
              <a:ext uri="{FF2B5EF4-FFF2-40B4-BE49-F238E27FC236}">
                <a16:creationId xmlns:a16="http://schemas.microsoft.com/office/drawing/2014/main" id="{A5B1BACF-08BD-1511-71AD-F22FC74EB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107" y="2286802"/>
            <a:ext cx="4851806" cy="4378705"/>
          </a:xfrm>
          <a:prstGeom prst="rect">
            <a:avLst/>
          </a:prstGeom>
        </p:spPr>
      </p:pic>
    </p:spTree>
    <p:extLst>
      <p:ext uri="{BB962C8B-B14F-4D97-AF65-F5344CB8AC3E}">
        <p14:creationId xmlns:p14="http://schemas.microsoft.com/office/powerpoint/2010/main" val="288531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75A2-8AD3-ABF2-2B38-B6149B8EAD42}"/>
              </a:ext>
            </a:extLst>
          </p:cNvPr>
          <p:cNvSpPr>
            <a:spLocks noGrp="1"/>
          </p:cNvSpPr>
          <p:nvPr>
            <p:ph idx="1"/>
          </p:nvPr>
        </p:nvSpPr>
        <p:spPr>
          <a:xfrm>
            <a:off x="519806" y="1225826"/>
            <a:ext cx="10515600" cy="895206"/>
          </a:xfrm>
        </p:spPr>
        <p:txBody>
          <a:bodyPr>
            <a:normAutofit/>
          </a:bodyPr>
          <a:lstStyle/>
          <a:p>
            <a:pPr marL="0" indent="0">
              <a:lnSpc>
                <a:spcPct val="150000"/>
              </a:lnSpc>
              <a:buNone/>
            </a:pPr>
            <a:r>
              <a:rPr lang="en-US" b="1" i="0" u="none" strike="noStrike" baseline="0" dirty="0">
                <a:solidFill>
                  <a:srgbClr val="000000"/>
                </a:solidFill>
                <a:latin typeface="Calibri" panose="020F0502020204030204" pitchFamily="34" charset="0"/>
              </a:rPr>
              <a:t>Building a MD simulation system from scratch</a:t>
            </a:r>
          </a:p>
        </p:txBody>
      </p:sp>
      <p:sp>
        <p:nvSpPr>
          <p:cNvPr id="4" name="Title 1">
            <a:extLst>
              <a:ext uri="{FF2B5EF4-FFF2-40B4-BE49-F238E27FC236}">
                <a16:creationId xmlns:a16="http://schemas.microsoft.com/office/drawing/2014/main" id="{B9280066-90D7-6DF9-0A2F-C92B8B5E8164}"/>
              </a:ext>
            </a:extLst>
          </p:cNvPr>
          <p:cNvSpPr txBox="1">
            <a:spLocks/>
          </p:cNvSpPr>
          <p:nvPr/>
        </p:nvSpPr>
        <p:spPr>
          <a:xfrm>
            <a:off x="519806" y="192493"/>
            <a:ext cx="11244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Practice</a:t>
            </a:r>
            <a:r>
              <a:rPr lang="nb-NO" sz="6000" b="1" dirty="0">
                <a:latin typeface="+mn-lt"/>
              </a:rPr>
              <a:t> </a:t>
            </a:r>
            <a:r>
              <a:rPr lang="nb-NO" sz="6000" b="1" dirty="0" err="1">
                <a:latin typeface="+mn-lt"/>
              </a:rPr>
              <a:t>of</a:t>
            </a:r>
            <a:r>
              <a:rPr lang="nb-NO" sz="6000" b="1" dirty="0">
                <a:latin typeface="+mn-lt"/>
              </a:rPr>
              <a:t> MD </a:t>
            </a:r>
            <a:r>
              <a:rPr lang="nb-NO" sz="6000" b="1" dirty="0" err="1">
                <a:latin typeface="+mn-lt"/>
              </a:rPr>
              <a:t>simulations</a:t>
            </a:r>
            <a:endParaRPr lang="nb-NO" sz="6000" b="1" dirty="0">
              <a:latin typeface="+mn-lt"/>
            </a:endParaRPr>
          </a:p>
        </p:txBody>
      </p:sp>
      <p:pic>
        <p:nvPicPr>
          <p:cNvPr id="5" name="Picture 4" descr="A picture containing sketch, design, art&#10;&#10;Description automatically generated">
            <a:extLst>
              <a:ext uri="{FF2B5EF4-FFF2-40B4-BE49-F238E27FC236}">
                <a16:creationId xmlns:a16="http://schemas.microsoft.com/office/drawing/2014/main" id="{9F73FEAA-37B4-1E68-E11B-571BD4880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68" y="2121032"/>
            <a:ext cx="5178930" cy="4640564"/>
          </a:xfrm>
          <a:prstGeom prst="rect">
            <a:avLst/>
          </a:prstGeom>
        </p:spPr>
      </p:pic>
      <p:sp>
        <p:nvSpPr>
          <p:cNvPr id="7" name="TextBox 6">
            <a:extLst>
              <a:ext uri="{FF2B5EF4-FFF2-40B4-BE49-F238E27FC236}">
                <a16:creationId xmlns:a16="http://schemas.microsoft.com/office/drawing/2014/main" id="{C8686D4B-D854-C2C6-319A-94E5CE2A03F7}"/>
              </a:ext>
            </a:extLst>
          </p:cNvPr>
          <p:cNvSpPr txBox="1"/>
          <p:nvPr/>
        </p:nvSpPr>
        <p:spPr>
          <a:xfrm>
            <a:off x="7157301" y="2820813"/>
            <a:ext cx="6094428" cy="2556982"/>
          </a:xfrm>
          <a:prstGeom prst="rect">
            <a:avLst/>
          </a:prstGeom>
          <a:noFill/>
        </p:spPr>
        <p:txBody>
          <a:bodyPr wrap="square">
            <a:spAutoFit/>
          </a:bodyPr>
          <a:lstStyle/>
          <a:p>
            <a:pPr>
              <a:lnSpc>
                <a:spcPct val="200000"/>
              </a:lnSpc>
            </a:pPr>
            <a:r>
              <a:rPr lang="nb-NO" sz="2800" b="1" i="0" u="none" strike="noStrike" baseline="0" dirty="0">
                <a:solidFill>
                  <a:srgbClr val="000000"/>
                </a:solidFill>
                <a:latin typeface="Calibri" panose="020F0502020204030204" pitchFamily="34" charset="0"/>
              </a:rPr>
              <a:t>Setting </a:t>
            </a:r>
            <a:r>
              <a:rPr lang="nb-NO" sz="2800" b="1" i="0" u="none" strike="noStrike" baseline="0" dirty="0" err="1">
                <a:solidFill>
                  <a:srgbClr val="000000"/>
                </a:solidFill>
                <a:latin typeface="Calibri" panose="020F0502020204030204" pitchFamily="34" charset="0"/>
              </a:rPr>
              <a:t>simulation</a:t>
            </a:r>
            <a:r>
              <a:rPr lang="nb-NO" sz="2800" b="1" i="0" u="none" strike="noStrike" baseline="0" dirty="0">
                <a:solidFill>
                  <a:srgbClr val="000000"/>
                </a:solidFill>
                <a:latin typeface="Calibri" panose="020F0502020204030204" pitchFamily="34" charset="0"/>
              </a:rPr>
              <a:t> </a:t>
            </a:r>
            <a:r>
              <a:rPr lang="nb-NO" sz="2800" b="1" i="0" u="none" strike="noStrike" baseline="0" dirty="0" err="1">
                <a:solidFill>
                  <a:srgbClr val="000000"/>
                </a:solidFill>
                <a:latin typeface="Calibri" panose="020F0502020204030204" pitchFamily="34" charset="0"/>
              </a:rPr>
              <a:t>box</a:t>
            </a:r>
            <a:endParaRPr lang="nb-NO" sz="2800" b="1" i="0" u="none" strike="noStrike" baseline="0" dirty="0">
              <a:solidFill>
                <a:srgbClr val="000000"/>
              </a:solidFill>
              <a:latin typeface="Calibri" panose="020F0502020204030204" pitchFamily="34" charset="0"/>
            </a:endParaRPr>
          </a:p>
          <a:p>
            <a:pPr>
              <a:lnSpc>
                <a:spcPct val="200000"/>
              </a:lnSpc>
            </a:pPr>
            <a:endParaRPr lang="nb-NO" sz="2800" b="1" i="0" u="none" strike="noStrike" baseline="0" dirty="0">
              <a:solidFill>
                <a:srgbClr val="000000"/>
              </a:solidFill>
              <a:latin typeface="Calibri" panose="020F0502020204030204" pitchFamily="34" charset="0"/>
            </a:endParaRPr>
          </a:p>
          <a:p>
            <a:pPr>
              <a:lnSpc>
                <a:spcPct val="200000"/>
              </a:lnSpc>
            </a:pPr>
            <a:r>
              <a:rPr lang="nb-NO" sz="2800" b="1" i="0" u="none" strike="noStrike" baseline="0" dirty="0">
                <a:solidFill>
                  <a:srgbClr val="000000"/>
                </a:solidFill>
                <a:latin typeface="Calibri" panose="020F0502020204030204" pitchFamily="34" charset="0"/>
              </a:rPr>
              <a:t>Setting up </a:t>
            </a:r>
            <a:r>
              <a:rPr lang="nb-NO" sz="2800" b="1" i="0" u="none" strike="noStrike" baseline="0" dirty="0" err="1">
                <a:solidFill>
                  <a:srgbClr val="000000"/>
                </a:solidFill>
                <a:latin typeface="Calibri" panose="020F0502020204030204" pitchFamily="34" charset="0"/>
              </a:rPr>
              <a:t>boundary</a:t>
            </a:r>
            <a:endParaRPr lang="nb-NO" sz="2800" b="1" dirty="0"/>
          </a:p>
        </p:txBody>
      </p:sp>
    </p:spTree>
    <p:extLst>
      <p:ext uri="{BB962C8B-B14F-4D97-AF65-F5344CB8AC3E}">
        <p14:creationId xmlns:p14="http://schemas.microsoft.com/office/powerpoint/2010/main" val="320267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75A2-8AD3-ABF2-2B38-B6149B8EAD42}"/>
              </a:ext>
            </a:extLst>
          </p:cNvPr>
          <p:cNvSpPr>
            <a:spLocks noGrp="1"/>
          </p:cNvSpPr>
          <p:nvPr>
            <p:ph idx="1"/>
          </p:nvPr>
        </p:nvSpPr>
        <p:spPr>
          <a:xfrm>
            <a:off x="519806" y="1225826"/>
            <a:ext cx="10515600" cy="895206"/>
          </a:xfrm>
        </p:spPr>
        <p:txBody>
          <a:bodyPr>
            <a:normAutofit/>
          </a:bodyPr>
          <a:lstStyle/>
          <a:p>
            <a:pPr marL="0" indent="0">
              <a:lnSpc>
                <a:spcPct val="150000"/>
              </a:lnSpc>
              <a:buNone/>
            </a:pPr>
            <a:r>
              <a:rPr lang="en-US" b="1" i="0" u="none" strike="noStrike" baseline="0" dirty="0">
                <a:solidFill>
                  <a:srgbClr val="000000"/>
                </a:solidFill>
                <a:latin typeface="Calibri" panose="020F0502020204030204" pitchFamily="34" charset="0"/>
              </a:rPr>
              <a:t>Building a MD simulation system from scratch</a:t>
            </a:r>
          </a:p>
        </p:txBody>
      </p:sp>
      <p:sp>
        <p:nvSpPr>
          <p:cNvPr id="4" name="Title 1">
            <a:extLst>
              <a:ext uri="{FF2B5EF4-FFF2-40B4-BE49-F238E27FC236}">
                <a16:creationId xmlns:a16="http://schemas.microsoft.com/office/drawing/2014/main" id="{B9280066-90D7-6DF9-0A2F-C92B8B5E8164}"/>
              </a:ext>
            </a:extLst>
          </p:cNvPr>
          <p:cNvSpPr txBox="1">
            <a:spLocks/>
          </p:cNvSpPr>
          <p:nvPr/>
        </p:nvSpPr>
        <p:spPr>
          <a:xfrm>
            <a:off x="519806" y="192493"/>
            <a:ext cx="11244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Practice</a:t>
            </a:r>
            <a:r>
              <a:rPr lang="nb-NO" sz="6000" b="1" dirty="0">
                <a:latin typeface="+mn-lt"/>
              </a:rPr>
              <a:t> </a:t>
            </a:r>
            <a:r>
              <a:rPr lang="nb-NO" sz="6000" b="1" dirty="0" err="1">
                <a:latin typeface="+mn-lt"/>
              </a:rPr>
              <a:t>of</a:t>
            </a:r>
            <a:r>
              <a:rPr lang="nb-NO" sz="6000" b="1" dirty="0">
                <a:latin typeface="+mn-lt"/>
              </a:rPr>
              <a:t> MD </a:t>
            </a:r>
            <a:r>
              <a:rPr lang="nb-NO" sz="6000" b="1" dirty="0" err="1">
                <a:latin typeface="+mn-lt"/>
              </a:rPr>
              <a:t>simulations</a:t>
            </a:r>
            <a:endParaRPr lang="nb-NO" sz="6000" b="1" dirty="0">
              <a:latin typeface="+mn-lt"/>
            </a:endParaRPr>
          </a:p>
        </p:txBody>
      </p:sp>
      <p:sp>
        <p:nvSpPr>
          <p:cNvPr id="7" name="TextBox 6">
            <a:extLst>
              <a:ext uri="{FF2B5EF4-FFF2-40B4-BE49-F238E27FC236}">
                <a16:creationId xmlns:a16="http://schemas.microsoft.com/office/drawing/2014/main" id="{C8686D4B-D854-C2C6-319A-94E5CE2A03F7}"/>
              </a:ext>
            </a:extLst>
          </p:cNvPr>
          <p:cNvSpPr txBox="1"/>
          <p:nvPr/>
        </p:nvSpPr>
        <p:spPr>
          <a:xfrm>
            <a:off x="7157301" y="2820813"/>
            <a:ext cx="6094428" cy="2556982"/>
          </a:xfrm>
          <a:prstGeom prst="rect">
            <a:avLst/>
          </a:prstGeom>
          <a:noFill/>
        </p:spPr>
        <p:txBody>
          <a:bodyPr wrap="square">
            <a:spAutoFit/>
          </a:bodyPr>
          <a:lstStyle/>
          <a:p>
            <a:pPr>
              <a:lnSpc>
                <a:spcPct val="200000"/>
              </a:lnSpc>
            </a:pPr>
            <a:r>
              <a:rPr lang="en-US" sz="2800" b="1" i="0" u="none" strike="noStrike" baseline="0" dirty="0">
                <a:solidFill>
                  <a:srgbClr val="000000"/>
                </a:solidFill>
                <a:latin typeface="Calibri" panose="020F0502020204030204" pitchFamily="34" charset="0"/>
              </a:rPr>
              <a:t>Putting point in the box</a:t>
            </a:r>
          </a:p>
          <a:p>
            <a:pPr>
              <a:lnSpc>
                <a:spcPct val="200000"/>
              </a:lnSpc>
            </a:pPr>
            <a:endParaRPr lang="en-US" sz="2800" b="1" i="0" u="none" strike="noStrike" baseline="0" dirty="0">
              <a:solidFill>
                <a:srgbClr val="000000"/>
              </a:solidFill>
              <a:latin typeface="Calibri" panose="020F0502020204030204" pitchFamily="34" charset="0"/>
            </a:endParaRPr>
          </a:p>
          <a:p>
            <a:pPr>
              <a:lnSpc>
                <a:spcPct val="200000"/>
              </a:lnSpc>
            </a:pPr>
            <a:r>
              <a:rPr lang="nb-NO" sz="2800" b="1" i="0" u="none" strike="noStrike" baseline="0" dirty="0" err="1">
                <a:solidFill>
                  <a:srgbClr val="000000"/>
                </a:solidFill>
                <a:latin typeface="Calibri" panose="020F0502020204030204" pitchFamily="34" charset="0"/>
              </a:rPr>
              <a:t>Defining</a:t>
            </a:r>
            <a:r>
              <a:rPr lang="nb-NO" sz="2800" b="1" i="0" u="none" strike="noStrike" baseline="0" dirty="0">
                <a:solidFill>
                  <a:srgbClr val="000000"/>
                </a:solidFill>
                <a:latin typeface="Calibri" panose="020F0502020204030204" pitchFamily="34" charset="0"/>
              </a:rPr>
              <a:t> </a:t>
            </a:r>
            <a:r>
              <a:rPr lang="nb-NO" sz="2800" b="1" i="0" u="none" strike="noStrike" baseline="0" dirty="0" err="1">
                <a:solidFill>
                  <a:srgbClr val="000000"/>
                </a:solidFill>
                <a:latin typeface="Calibri" panose="020F0502020204030204" pitchFamily="34" charset="0"/>
              </a:rPr>
              <a:t>properties</a:t>
            </a:r>
            <a:endParaRPr lang="nb-NO" sz="4000" b="1" dirty="0"/>
          </a:p>
        </p:txBody>
      </p:sp>
      <p:pic>
        <p:nvPicPr>
          <p:cNvPr id="6" name="Picture 5" descr="A picture containing text, rectangle, diagram, sketch&#10;&#10;Description automatically generated">
            <a:extLst>
              <a:ext uri="{FF2B5EF4-FFF2-40B4-BE49-F238E27FC236}">
                <a16:creationId xmlns:a16="http://schemas.microsoft.com/office/drawing/2014/main" id="{02C33B86-5C6D-3FD8-E9A5-650D72EAD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94" y="1906535"/>
            <a:ext cx="5338474" cy="4985782"/>
          </a:xfrm>
          <a:prstGeom prst="rect">
            <a:avLst/>
          </a:prstGeom>
        </p:spPr>
      </p:pic>
    </p:spTree>
    <p:extLst>
      <p:ext uri="{BB962C8B-B14F-4D97-AF65-F5344CB8AC3E}">
        <p14:creationId xmlns:p14="http://schemas.microsoft.com/office/powerpoint/2010/main" val="195688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line&#10;&#10;Description automatically generated">
            <a:extLst>
              <a:ext uri="{FF2B5EF4-FFF2-40B4-BE49-F238E27FC236}">
                <a16:creationId xmlns:a16="http://schemas.microsoft.com/office/drawing/2014/main" id="{695C3EB9-FF88-29CE-7D65-1AE36A321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 y="23220"/>
            <a:ext cx="12063302" cy="6834779"/>
          </a:xfrm>
          <a:prstGeom prst="rect">
            <a:avLst/>
          </a:prstGeom>
        </p:spPr>
      </p:pic>
    </p:spTree>
    <p:extLst>
      <p:ext uri="{BB962C8B-B14F-4D97-AF65-F5344CB8AC3E}">
        <p14:creationId xmlns:p14="http://schemas.microsoft.com/office/powerpoint/2010/main" val="127283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ll, screenshot, diagram, sphere&#10;&#10;Description automatically generated">
            <a:extLst>
              <a:ext uri="{FF2B5EF4-FFF2-40B4-BE49-F238E27FC236}">
                <a16:creationId xmlns:a16="http://schemas.microsoft.com/office/drawing/2014/main" id="{E991D13C-F627-CFD7-21E4-B345A75DB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9" y="-1"/>
            <a:ext cx="12011793" cy="6858001"/>
          </a:xfrm>
          <a:prstGeom prst="rect">
            <a:avLst/>
          </a:prstGeom>
        </p:spPr>
      </p:pic>
    </p:spTree>
    <p:extLst>
      <p:ext uri="{BB962C8B-B14F-4D97-AF65-F5344CB8AC3E}">
        <p14:creationId xmlns:p14="http://schemas.microsoft.com/office/powerpoint/2010/main" val="170852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agram, screenshot, line&#10;&#10;Description automatically generated">
            <a:extLst>
              <a:ext uri="{FF2B5EF4-FFF2-40B4-BE49-F238E27FC236}">
                <a16:creationId xmlns:a16="http://schemas.microsoft.com/office/drawing/2014/main" id="{7452DAB2-4645-6BAD-40D2-198F0B9B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94119" cy="6858000"/>
          </a:xfrm>
          <a:prstGeom prst="rect">
            <a:avLst/>
          </a:prstGeom>
        </p:spPr>
      </p:pic>
    </p:spTree>
    <p:extLst>
      <p:ext uri="{BB962C8B-B14F-4D97-AF65-F5344CB8AC3E}">
        <p14:creationId xmlns:p14="http://schemas.microsoft.com/office/powerpoint/2010/main" val="288834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E136-4F1F-87CA-19EA-24A9B96834BE}"/>
              </a:ext>
            </a:extLst>
          </p:cNvPr>
          <p:cNvSpPr>
            <a:spLocks noGrp="1"/>
          </p:cNvSpPr>
          <p:nvPr>
            <p:ph type="title"/>
          </p:nvPr>
        </p:nvSpPr>
        <p:spPr/>
        <p:txBody>
          <a:bodyPr>
            <a:normAutofit/>
          </a:bodyPr>
          <a:lstStyle/>
          <a:p>
            <a:r>
              <a:rPr lang="nb-NO" altLang="zh-CN" sz="6000" b="1" dirty="0" err="1">
                <a:latin typeface="+mn-lt"/>
              </a:rPr>
              <a:t>Outline</a:t>
            </a:r>
            <a:endParaRPr lang="nb-NO" sz="6000" b="1" dirty="0">
              <a:latin typeface="+mn-lt"/>
            </a:endParaRPr>
          </a:p>
        </p:txBody>
      </p:sp>
      <p:sp>
        <p:nvSpPr>
          <p:cNvPr id="3" name="Content Placeholder 2">
            <a:extLst>
              <a:ext uri="{FF2B5EF4-FFF2-40B4-BE49-F238E27FC236}">
                <a16:creationId xmlns:a16="http://schemas.microsoft.com/office/drawing/2014/main" id="{9ADC52B4-1F6D-4D9C-E0ED-E81B7F53CEF8}"/>
              </a:ext>
            </a:extLst>
          </p:cNvPr>
          <p:cNvSpPr>
            <a:spLocks noGrp="1"/>
          </p:cNvSpPr>
          <p:nvPr>
            <p:ph idx="1"/>
          </p:nvPr>
        </p:nvSpPr>
        <p:spPr/>
        <p:txBody>
          <a:bodyPr>
            <a:normAutofit/>
          </a:bodyPr>
          <a:lstStyle/>
          <a:p>
            <a:pPr>
              <a:lnSpc>
                <a:spcPct val="200000"/>
              </a:lnSpc>
            </a:pPr>
            <a:r>
              <a:rPr lang="nb-NO" sz="3200" b="1" dirty="0" err="1"/>
              <a:t>Brief</a:t>
            </a:r>
            <a:r>
              <a:rPr lang="nb-NO" sz="3200" b="1" dirty="0"/>
              <a:t> </a:t>
            </a:r>
            <a:r>
              <a:rPr lang="nb-NO" sz="3200" b="1" dirty="0" err="1"/>
              <a:t>on</a:t>
            </a:r>
            <a:r>
              <a:rPr lang="nb-NO" sz="3200" b="1" dirty="0"/>
              <a:t> computer </a:t>
            </a:r>
            <a:r>
              <a:rPr lang="nb-NO" sz="3200" b="1" dirty="0" err="1"/>
              <a:t>simulations</a:t>
            </a:r>
            <a:endParaRPr lang="nb-NO" sz="3200" b="1" dirty="0"/>
          </a:p>
          <a:p>
            <a:pPr>
              <a:lnSpc>
                <a:spcPct val="200000"/>
              </a:lnSpc>
            </a:pPr>
            <a:r>
              <a:rPr lang="nb-NO" sz="3200" b="1" dirty="0" err="1"/>
              <a:t>Introductory</a:t>
            </a:r>
            <a:r>
              <a:rPr lang="nb-NO" sz="3200" b="1" dirty="0"/>
              <a:t> </a:t>
            </a:r>
            <a:r>
              <a:rPr lang="nb-NO" sz="3200" b="1" dirty="0" err="1"/>
              <a:t>Molecular</a:t>
            </a:r>
            <a:r>
              <a:rPr lang="nb-NO" sz="3200" b="1" dirty="0"/>
              <a:t> Dynamics (MD) </a:t>
            </a:r>
            <a:r>
              <a:rPr lang="nb-NO" sz="3200" b="1" dirty="0" err="1"/>
              <a:t>simulations</a:t>
            </a:r>
            <a:endParaRPr lang="nb-NO" sz="3200" b="1" dirty="0"/>
          </a:p>
          <a:p>
            <a:pPr>
              <a:lnSpc>
                <a:spcPct val="200000"/>
              </a:lnSpc>
            </a:pPr>
            <a:r>
              <a:rPr lang="nb-NO" sz="3200" b="1" dirty="0" err="1"/>
              <a:t>Theories</a:t>
            </a:r>
            <a:r>
              <a:rPr lang="nb-NO" sz="3200" b="1" dirty="0"/>
              <a:t> </a:t>
            </a:r>
            <a:r>
              <a:rPr lang="nb-NO" sz="3200" b="1" dirty="0" err="1"/>
              <a:t>of</a:t>
            </a:r>
            <a:r>
              <a:rPr lang="nb-NO" sz="3200" b="1" dirty="0"/>
              <a:t> MD </a:t>
            </a:r>
            <a:r>
              <a:rPr lang="nb-NO" sz="3200" b="1" dirty="0" err="1"/>
              <a:t>simulations</a:t>
            </a:r>
            <a:endParaRPr lang="nb-NO" sz="3200" b="1" dirty="0"/>
          </a:p>
          <a:p>
            <a:pPr>
              <a:lnSpc>
                <a:spcPct val="200000"/>
              </a:lnSpc>
            </a:pPr>
            <a:r>
              <a:rPr lang="nb-NO" sz="3200" b="1" dirty="0" err="1"/>
              <a:t>Practice</a:t>
            </a:r>
            <a:r>
              <a:rPr lang="nb-NO" sz="3200" b="1" dirty="0"/>
              <a:t> </a:t>
            </a:r>
            <a:r>
              <a:rPr lang="nb-NO" sz="3200" b="1" dirty="0" err="1"/>
              <a:t>of</a:t>
            </a:r>
            <a:r>
              <a:rPr lang="nb-NO" sz="3200" b="1" dirty="0"/>
              <a:t> MD </a:t>
            </a:r>
            <a:r>
              <a:rPr lang="nb-NO" sz="3200" b="1" dirty="0" err="1"/>
              <a:t>simulations</a:t>
            </a:r>
            <a:endParaRPr lang="nb-NO" sz="3200" b="1" dirty="0"/>
          </a:p>
        </p:txBody>
      </p:sp>
    </p:spTree>
    <p:extLst>
      <p:ext uri="{BB962C8B-B14F-4D97-AF65-F5344CB8AC3E}">
        <p14:creationId xmlns:p14="http://schemas.microsoft.com/office/powerpoint/2010/main" val="341494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iagram, design&#10;&#10;Description automatically generated">
            <a:extLst>
              <a:ext uri="{FF2B5EF4-FFF2-40B4-BE49-F238E27FC236}">
                <a16:creationId xmlns:a16="http://schemas.microsoft.com/office/drawing/2014/main" id="{4DB95838-79E7-DF5E-D643-29C7398D8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689237" cy="6869700"/>
          </a:xfrm>
          <a:prstGeom prst="rect">
            <a:avLst/>
          </a:prstGeom>
        </p:spPr>
      </p:pic>
    </p:spTree>
    <p:extLst>
      <p:ext uri="{BB962C8B-B14F-4D97-AF65-F5344CB8AC3E}">
        <p14:creationId xmlns:p14="http://schemas.microsoft.com/office/powerpoint/2010/main" val="2323947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114C1908-3F94-DEC8-C72A-C9DA6E15F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15159" cy="6858000"/>
          </a:xfrm>
          <a:prstGeom prst="rect">
            <a:avLst/>
          </a:prstGeom>
        </p:spPr>
      </p:pic>
    </p:spTree>
    <p:extLst>
      <p:ext uri="{BB962C8B-B14F-4D97-AF65-F5344CB8AC3E}">
        <p14:creationId xmlns:p14="http://schemas.microsoft.com/office/powerpoint/2010/main" val="414642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ruit, berry, screenshot&#10;&#10;Description automatically generated">
            <a:extLst>
              <a:ext uri="{FF2B5EF4-FFF2-40B4-BE49-F238E27FC236}">
                <a16:creationId xmlns:a16="http://schemas.microsoft.com/office/drawing/2014/main" id="{4CFF9C1B-7C6F-AB83-C849-15421AF65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849493" cy="6867600"/>
          </a:xfrm>
          <a:prstGeom prst="rect">
            <a:avLst/>
          </a:prstGeom>
        </p:spPr>
      </p:pic>
    </p:spTree>
    <p:extLst>
      <p:ext uri="{BB962C8B-B14F-4D97-AF65-F5344CB8AC3E}">
        <p14:creationId xmlns:p14="http://schemas.microsoft.com/office/powerpoint/2010/main" val="1766940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a16="http://schemas.microsoft.com/office/drawing/2014/main" id="{D9C8A763-7A7C-5114-9C47-0FF20F1BF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5014" cy="6858000"/>
          </a:xfrm>
          <a:prstGeom prst="rect">
            <a:avLst/>
          </a:prstGeom>
        </p:spPr>
      </p:pic>
    </p:spTree>
    <p:extLst>
      <p:ext uri="{BB962C8B-B14F-4D97-AF65-F5344CB8AC3E}">
        <p14:creationId xmlns:p14="http://schemas.microsoft.com/office/powerpoint/2010/main" val="381906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a16="http://schemas.microsoft.com/office/drawing/2014/main" id="{98C2A030-4F3A-E057-F99C-E78AC185C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8697" cy="6858000"/>
          </a:xfrm>
          <a:prstGeom prst="rect">
            <a:avLst/>
          </a:prstGeom>
        </p:spPr>
      </p:pic>
    </p:spTree>
    <p:extLst>
      <p:ext uri="{BB962C8B-B14F-4D97-AF65-F5344CB8AC3E}">
        <p14:creationId xmlns:p14="http://schemas.microsoft.com/office/powerpoint/2010/main" val="196006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CB07E384-C7AD-6454-697C-4D0D1875E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6" y="44777"/>
            <a:ext cx="12115844" cy="6768445"/>
          </a:xfrm>
          <a:prstGeom prst="rect">
            <a:avLst/>
          </a:prstGeom>
        </p:spPr>
      </p:pic>
    </p:spTree>
    <p:extLst>
      <p:ext uri="{BB962C8B-B14F-4D97-AF65-F5344CB8AC3E}">
        <p14:creationId xmlns:p14="http://schemas.microsoft.com/office/powerpoint/2010/main" val="110587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ttle, design, illustration&#10;&#10;Description automatically generated">
            <a:extLst>
              <a:ext uri="{FF2B5EF4-FFF2-40B4-BE49-F238E27FC236}">
                <a16:creationId xmlns:a16="http://schemas.microsoft.com/office/drawing/2014/main" id="{C7D61287-652B-6A9C-FB46-FC0BD6CD4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60897" cy="6858000"/>
          </a:xfrm>
          <a:prstGeom prst="rect">
            <a:avLst/>
          </a:prstGeom>
        </p:spPr>
      </p:pic>
    </p:spTree>
    <p:extLst>
      <p:ext uri="{BB962C8B-B14F-4D97-AF65-F5344CB8AC3E}">
        <p14:creationId xmlns:p14="http://schemas.microsoft.com/office/powerpoint/2010/main" val="75451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10;&#10;Description automatically generated">
            <a:extLst>
              <a:ext uri="{FF2B5EF4-FFF2-40B4-BE49-F238E27FC236}">
                <a16:creationId xmlns:a16="http://schemas.microsoft.com/office/drawing/2014/main" id="{3D72B189-5086-FC75-BB12-BE424D6C3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59" y="6182"/>
            <a:ext cx="11972041" cy="6851818"/>
          </a:xfrm>
          <a:prstGeom prst="rect">
            <a:avLst/>
          </a:prstGeom>
        </p:spPr>
      </p:pic>
    </p:spTree>
    <p:extLst>
      <p:ext uri="{BB962C8B-B14F-4D97-AF65-F5344CB8AC3E}">
        <p14:creationId xmlns:p14="http://schemas.microsoft.com/office/powerpoint/2010/main" val="18987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iagram, design&#10;&#10;Description automatically generated">
            <a:extLst>
              <a:ext uri="{FF2B5EF4-FFF2-40B4-BE49-F238E27FC236}">
                <a16:creationId xmlns:a16="http://schemas.microsoft.com/office/drawing/2014/main" id="{62C89100-AEA9-D04B-8E38-44F170EBC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001500" cy="6858000"/>
          </a:xfrm>
          <a:prstGeom prst="rect">
            <a:avLst/>
          </a:prstGeom>
        </p:spPr>
      </p:pic>
    </p:spTree>
    <p:extLst>
      <p:ext uri="{BB962C8B-B14F-4D97-AF65-F5344CB8AC3E}">
        <p14:creationId xmlns:p14="http://schemas.microsoft.com/office/powerpoint/2010/main" val="3410610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44D229D-3206-581D-43FE-2E654AC7E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05" y="0"/>
            <a:ext cx="11815590" cy="6858000"/>
          </a:xfrm>
          <a:prstGeom prst="rect">
            <a:avLst/>
          </a:prstGeom>
        </p:spPr>
      </p:pic>
    </p:spTree>
    <p:extLst>
      <p:ext uri="{BB962C8B-B14F-4D97-AF65-F5344CB8AC3E}">
        <p14:creationId xmlns:p14="http://schemas.microsoft.com/office/powerpoint/2010/main" val="336313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048B-0058-3423-FF91-121A58716CB1}"/>
              </a:ext>
            </a:extLst>
          </p:cNvPr>
          <p:cNvSpPr>
            <a:spLocks noGrp="1"/>
          </p:cNvSpPr>
          <p:nvPr>
            <p:ph type="title"/>
          </p:nvPr>
        </p:nvSpPr>
        <p:spPr>
          <a:xfrm>
            <a:off x="519806" y="192493"/>
            <a:ext cx="10515600" cy="1325563"/>
          </a:xfrm>
        </p:spPr>
        <p:txBody>
          <a:bodyPr/>
          <a:lstStyle/>
          <a:p>
            <a:r>
              <a:rPr lang="nb-NO" sz="6000" b="1" dirty="0">
                <a:latin typeface="+mn-lt"/>
              </a:rPr>
              <a:t>Experiments</a:t>
            </a:r>
          </a:p>
        </p:txBody>
      </p:sp>
      <p:pic>
        <p:nvPicPr>
          <p:cNvPr id="7" name="Picture 6" descr="A close-up of a machine&#10;&#10;Description automatically generated with medium confidence">
            <a:extLst>
              <a:ext uri="{FF2B5EF4-FFF2-40B4-BE49-F238E27FC236}">
                <a16:creationId xmlns:a16="http://schemas.microsoft.com/office/drawing/2014/main" id="{C5CCAA08-7879-9319-3FB6-0B9821E0E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06" y="1518056"/>
            <a:ext cx="11680162" cy="3449870"/>
          </a:xfrm>
          <a:prstGeom prst="rect">
            <a:avLst/>
          </a:prstGeom>
        </p:spPr>
      </p:pic>
      <p:sp>
        <p:nvSpPr>
          <p:cNvPr id="11" name="Content Placeholder 2">
            <a:extLst>
              <a:ext uri="{FF2B5EF4-FFF2-40B4-BE49-F238E27FC236}">
                <a16:creationId xmlns:a16="http://schemas.microsoft.com/office/drawing/2014/main" id="{3BECBBFC-17EE-34E0-EFF8-019293D8A2AC}"/>
              </a:ext>
            </a:extLst>
          </p:cNvPr>
          <p:cNvSpPr>
            <a:spLocks noGrp="1"/>
          </p:cNvSpPr>
          <p:nvPr>
            <p:ph idx="1"/>
          </p:nvPr>
        </p:nvSpPr>
        <p:spPr>
          <a:xfrm>
            <a:off x="838200" y="5444307"/>
            <a:ext cx="10515600" cy="676550"/>
          </a:xfrm>
        </p:spPr>
        <p:txBody>
          <a:bodyPr>
            <a:normAutofit/>
          </a:bodyPr>
          <a:lstStyle/>
          <a:p>
            <a:pPr marL="0" indent="0" algn="ctr">
              <a:buNone/>
            </a:pPr>
            <a:r>
              <a:rPr lang="nb-NO" altLang="zh-CN" sz="3600" b="1" dirty="0"/>
              <a:t>1. High </a:t>
            </a:r>
            <a:r>
              <a:rPr lang="nb-NO" altLang="zh-CN" sz="3600" b="1" dirty="0" err="1"/>
              <a:t>cost</a:t>
            </a:r>
            <a:r>
              <a:rPr lang="nb-NO" altLang="zh-CN" sz="3600" b="1" dirty="0"/>
              <a:t>   2. </a:t>
            </a:r>
            <a:r>
              <a:rPr lang="nb-NO" altLang="zh-CN" sz="3600" b="1" dirty="0" err="1"/>
              <a:t>Difficult</a:t>
            </a:r>
            <a:r>
              <a:rPr lang="nb-NO" altLang="zh-CN" sz="3600" b="1" dirty="0"/>
              <a:t> </a:t>
            </a:r>
            <a:r>
              <a:rPr lang="nb-NO" altLang="zh-CN" sz="3600" b="1" dirty="0" err="1"/>
              <a:t>control</a:t>
            </a:r>
            <a:r>
              <a:rPr lang="nb-NO" altLang="zh-CN" sz="3600" b="1" dirty="0"/>
              <a:t>   3. Technical </a:t>
            </a:r>
            <a:r>
              <a:rPr lang="nb-NO" altLang="zh-CN" sz="3600" b="1" dirty="0" err="1"/>
              <a:t>barriers</a:t>
            </a:r>
            <a:endParaRPr lang="nb-NO" sz="3600" dirty="0"/>
          </a:p>
        </p:txBody>
      </p:sp>
    </p:spTree>
    <p:extLst>
      <p:ext uri="{BB962C8B-B14F-4D97-AF65-F5344CB8AC3E}">
        <p14:creationId xmlns:p14="http://schemas.microsoft.com/office/powerpoint/2010/main" val="414977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on a white background&#10;&#10;Description automatically generated with low confidence">
            <a:extLst>
              <a:ext uri="{FF2B5EF4-FFF2-40B4-BE49-F238E27FC236}">
                <a16:creationId xmlns:a16="http://schemas.microsoft.com/office/drawing/2014/main" id="{5E0920CC-8B26-1C77-F778-B8ADF5079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72" y="0"/>
            <a:ext cx="12084728" cy="6858000"/>
          </a:xfrm>
          <a:prstGeom prst="rect">
            <a:avLst/>
          </a:prstGeom>
        </p:spPr>
      </p:pic>
    </p:spTree>
    <p:extLst>
      <p:ext uri="{BB962C8B-B14F-4D97-AF65-F5344CB8AC3E}">
        <p14:creationId xmlns:p14="http://schemas.microsoft.com/office/powerpoint/2010/main" val="247996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uter simulation - Wikipedia">
            <a:extLst>
              <a:ext uri="{FF2B5EF4-FFF2-40B4-BE49-F238E27FC236}">
                <a16:creationId xmlns:a16="http://schemas.microsoft.com/office/drawing/2014/main" id="{2CFE5EA9-4491-075A-70E1-D44ED5624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76" y="1670368"/>
            <a:ext cx="4710430" cy="42236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919462F-F468-F6B4-455B-76E9B970DE62}"/>
              </a:ext>
            </a:extLst>
          </p:cNvPr>
          <p:cNvSpPr txBox="1">
            <a:spLocks/>
          </p:cNvSpPr>
          <p:nvPr/>
        </p:nvSpPr>
        <p:spPr>
          <a:xfrm>
            <a:off x="519806" y="192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a:latin typeface="+mn-lt"/>
              </a:rPr>
              <a:t>Computer </a:t>
            </a:r>
            <a:r>
              <a:rPr lang="nb-NO" sz="6000" b="1" dirty="0" err="1">
                <a:latin typeface="+mn-lt"/>
              </a:rPr>
              <a:t>simulations</a:t>
            </a:r>
            <a:endParaRPr lang="nb-NO" sz="6000" b="1" dirty="0">
              <a:latin typeface="+mn-lt"/>
            </a:endParaRPr>
          </a:p>
        </p:txBody>
      </p:sp>
      <p:sp>
        <p:nvSpPr>
          <p:cNvPr id="7" name="Content Placeholder 2">
            <a:extLst>
              <a:ext uri="{FF2B5EF4-FFF2-40B4-BE49-F238E27FC236}">
                <a16:creationId xmlns:a16="http://schemas.microsoft.com/office/drawing/2014/main" id="{D49EA32C-3E98-2C30-4BE2-D1024A33E719}"/>
              </a:ext>
            </a:extLst>
          </p:cNvPr>
          <p:cNvSpPr>
            <a:spLocks noGrp="1"/>
          </p:cNvSpPr>
          <p:nvPr>
            <p:ph idx="1"/>
          </p:nvPr>
        </p:nvSpPr>
        <p:spPr>
          <a:xfrm>
            <a:off x="7279264" y="1672192"/>
            <a:ext cx="3845560" cy="4223686"/>
          </a:xfrm>
        </p:spPr>
        <p:txBody>
          <a:bodyPr/>
          <a:lstStyle/>
          <a:p>
            <a:pPr marL="0" indent="0">
              <a:lnSpc>
                <a:spcPct val="150000"/>
              </a:lnSpc>
              <a:buNone/>
            </a:pPr>
            <a:endParaRPr lang="nb-NO" dirty="0"/>
          </a:p>
          <a:p>
            <a:pPr>
              <a:lnSpc>
                <a:spcPct val="150000"/>
              </a:lnSpc>
            </a:pPr>
            <a:r>
              <a:rPr lang="nb-NO" sz="3600" dirty="0" err="1"/>
              <a:t>Repeatable</a:t>
            </a:r>
            <a:endParaRPr lang="nb-NO" sz="3600" dirty="0"/>
          </a:p>
          <a:p>
            <a:pPr>
              <a:lnSpc>
                <a:spcPct val="150000"/>
              </a:lnSpc>
            </a:pPr>
            <a:r>
              <a:rPr lang="nb-NO" sz="3600" dirty="0" err="1"/>
              <a:t>Cheap</a:t>
            </a:r>
            <a:endParaRPr lang="nb-NO" sz="3600" dirty="0"/>
          </a:p>
          <a:p>
            <a:pPr>
              <a:lnSpc>
                <a:spcPct val="150000"/>
              </a:lnSpc>
            </a:pPr>
            <a:r>
              <a:rPr lang="nb-NO" sz="3600" dirty="0"/>
              <a:t>Intelligent</a:t>
            </a:r>
          </a:p>
        </p:txBody>
      </p:sp>
    </p:spTree>
    <p:extLst>
      <p:ext uri="{BB962C8B-B14F-4D97-AF65-F5344CB8AC3E}">
        <p14:creationId xmlns:p14="http://schemas.microsoft.com/office/powerpoint/2010/main" val="222591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75A2-8AD3-ABF2-2B38-B6149B8EAD42}"/>
              </a:ext>
            </a:extLst>
          </p:cNvPr>
          <p:cNvSpPr>
            <a:spLocks noGrp="1"/>
          </p:cNvSpPr>
          <p:nvPr>
            <p:ph idx="1"/>
          </p:nvPr>
        </p:nvSpPr>
        <p:spPr>
          <a:xfrm>
            <a:off x="838200" y="4571999"/>
            <a:ext cx="10515600" cy="1604963"/>
          </a:xfrm>
        </p:spPr>
        <p:txBody>
          <a:bodyPr>
            <a:normAutofit fontScale="92500" lnSpcReduction="10000"/>
          </a:bodyPr>
          <a:lstStyle/>
          <a:p>
            <a:r>
              <a:rPr lang="nb-NO" sz="3600" dirty="0" err="1"/>
              <a:t>Verification</a:t>
            </a:r>
            <a:r>
              <a:rPr lang="nb-NO" sz="3600" dirty="0"/>
              <a:t> </a:t>
            </a:r>
            <a:r>
              <a:rPr lang="nb-NO" sz="3600" dirty="0" err="1"/>
              <a:t>of</a:t>
            </a:r>
            <a:r>
              <a:rPr lang="nb-NO" sz="3600" dirty="0"/>
              <a:t> </a:t>
            </a:r>
            <a:r>
              <a:rPr lang="nb-NO" sz="3600" dirty="0" err="1"/>
              <a:t>theories</a:t>
            </a:r>
            <a:endParaRPr lang="nb-NO" sz="3600" dirty="0"/>
          </a:p>
          <a:p>
            <a:r>
              <a:rPr lang="nb-NO" sz="3600" dirty="0" err="1"/>
              <a:t>Explaination</a:t>
            </a:r>
            <a:r>
              <a:rPr lang="nb-NO" sz="3600" dirty="0"/>
              <a:t> and </a:t>
            </a:r>
            <a:r>
              <a:rPr lang="nb-NO" sz="3600" dirty="0" err="1"/>
              <a:t>prediction</a:t>
            </a:r>
            <a:r>
              <a:rPr lang="nb-NO" sz="3600" dirty="0"/>
              <a:t> </a:t>
            </a:r>
            <a:r>
              <a:rPr lang="nb-NO" sz="3600" dirty="0" err="1"/>
              <a:t>the</a:t>
            </a:r>
            <a:r>
              <a:rPr lang="nb-NO" sz="3600" dirty="0"/>
              <a:t> </a:t>
            </a:r>
            <a:r>
              <a:rPr lang="nb-NO" sz="3600" dirty="0" err="1"/>
              <a:t>experimental</a:t>
            </a:r>
            <a:r>
              <a:rPr lang="nb-NO" sz="3600" dirty="0"/>
              <a:t> </a:t>
            </a:r>
            <a:r>
              <a:rPr lang="nb-NO" sz="3600" dirty="0" err="1"/>
              <a:t>results</a:t>
            </a:r>
            <a:endParaRPr lang="nb-NO" sz="3600" dirty="0"/>
          </a:p>
          <a:p>
            <a:r>
              <a:rPr lang="nb-NO" sz="3600" dirty="0" err="1"/>
              <a:t>Independent</a:t>
            </a:r>
            <a:r>
              <a:rPr lang="nb-NO" sz="3600" dirty="0"/>
              <a:t> </a:t>
            </a:r>
            <a:r>
              <a:rPr lang="nb-NO" sz="3600" dirty="0" err="1"/>
              <a:t>exploratory</a:t>
            </a:r>
            <a:r>
              <a:rPr lang="nb-NO" sz="3600" dirty="0"/>
              <a:t> </a:t>
            </a:r>
            <a:r>
              <a:rPr lang="nb-NO" sz="3600" dirty="0" err="1"/>
              <a:t>tools</a:t>
            </a:r>
            <a:endParaRPr lang="nb-NO" sz="3600" dirty="0"/>
          </a:p>
        </p:txBody>
      </p:sp>
      <p:sp>
        <p:nvSpPr>
          <p:cNvPr id="4" name="Title 1">
            <a:extLst>
              <a:ext uri="{FF2B5EF4-FFF2-40B4-BE49-F238E27FC236}">
                <a16:creationId xmlns:a16="http://schemas.microsoft.com/office/drawing/2014/main" id="{BA7FAE8D-361B-65A0-E416-5FF911F426F4}"/>
              </a:ext>
            </a:extLst>
          </p:cNvPr>
          <p:cNvSpPr txBox="1">
            <a:spLocks/>
          </p:cNvSpPr>
          <p:nvPr/>
        </p:nvSpPr>
        <p:spPr>
          <a:xfrm>
            <a:off x="519806" y="192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a:latin typeface="+mn-lt"/>
              </a:rPr>
              <a:t>Computer </a:t>
            </a:r>
            <a:r>
              <a:rPr lang="nb-NO" sz="6000" b="1" dirty="0" err="1">
                <a:latin typeface="+mn-lt"/>
              </a:rPr>
              <a:t>simulations</a:t>
            </a:r>
            <a:endParaRPr lang="nb-NO" sz="6000" b="1" dirty="0">
              <a:latin typeface="+mn-lt"/>
            </a:endParaRPr>
          </a:p>
        </p:txBody>
      </p:sp>
      <p:sp>
        <p:nvSpPr>
          <p:cNvPr id="5" name="TextBox 4">
            <a:extLst>
              <a:ext uri="{FF2B5EF4-FFF2-40B4-BE49-F238E27FC236}">
                <a16:creationId xmlns:a16="http://schemas.microsoft.com/office/drawing/2014/main" id="{96560D0D-3074-463E-CDF4-4A64CD16D861}"/>
              </a:ext>
            </a:extLst>
          </p:cNvPr>
          <p:cNvSpPr txBox="1"/>
          <p:nvPr/>
        </p:nvSpPr>
        <p:spPr>
          <a:xfrm>
            <a:off x="838200" y="1593130"/>
            <a:ext cx="8814062" cy="590931"/>
          </a:xfrm>
          <a:prstGeom prst="rect">
            <a:avLst/>
          </a:prstGeom>
          <a:noFill/>
        </p:spPr>
        <p:txBody>
          <a:bodyPr wrap="square" rtlCol="0">
            <a:spAutoFit/>
          </a:bodyPr>
          <a:lstStyle/>
          <a:p>
            <a:pPr>
              <a:lnSpc>
                <a:spcPct val="90000"/>
              </a:lnSpc>
              <a:spcBef>
                <a:spcPts val="1000"/>
              </a:spcBef>
            </a:pPr>
            <a:r>
              <a:rPr lang="nb-NO" sz="3600" dirty="0"/>
              <a:t>Computer </a:t>
            </a:r>
            <a:r>
              <a:rPr lang="nb-NO" sz="3600" dirty="0" err="1"/>
              <a:t>simulation</a:t>
            </a:r>
            <a:r>
              <a:rPr lang="nb-NO" sz="3600" dirty="0"/>
              <a:t> in </a:t>
            </a:r>
            <a:r>
              <a:rPr lang="nb-NO" sz="3600" dirty="0" err="1"/>
              <a:t>research</a:t>
            </a:r>
            <a:endParaRPr lang="nb-NO" sz="3600" dirty="0"/>
          </a:p>
        </p:txBody>
      </p:sp>
      <p:pic>
        <p:nvPicPr>
          <p:cNvPr id="7" name="Picture 6" descr="A picture containing text, font, logo, graphics&#10;&#10;Description automatically generated">
            <a:extLst>
              <a:ext uri="{FF2B5EF4-FFF2-40B4-BE49-F238E27FC236}">
                <a16:creationId xmlns:a16="http://schemas.microsoft.com/office/drawing/2014/main" id="{493C8D81-E633-900D-0E15-FA851DA2D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86001"/>
            <a:ext cx="10724644" cy="2285998"/>
          </a:xfrm>
          <a:prstGeom prst="rect">
            <a:avLst/>
          </a:prstGeom>
        </p:spPr>
      </p:pic>
    </p:spTree>
    <p:extLst>
      <p:ext uri="{BB962C8B-B14F-4D97-AF65-F5344CB8AC3E}">
        <p14:creationId xmlns:p14="http://schemas.microsoft.com/office/powerpoint/2010/main" val="248025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FFE24D-3920-23DA-DD6E-17992FF0C5DB}"/>
              </a:ext>
            </a:extLst>
          </p:cNvPr>
          <p:cNvSpPr txBox="1">
            <a:spLocks/>
          </p:cNvSpPr>
          <p:nvPr/>
        </p:nvSpPr>
        <p:spPr>
          <a:xfrm>
            <a:off x="519806" y="192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a:latin typeface="+mn-lt"/>
              </a:rPr>
              <a:t>Computer </a:t>
            </a:r>
            <a:r>
              <a:rPr lang="nb-NO" sz="6000" b="1" dirty="0" err="1">
                <a:latin typeface="+mn-lt"/>
              </a:rPr>
              <a:t>simulations</a:t>
            </a:r>
            <a:endParaRPr lang="nb-NO" sz="6000" b="1" dirty="0">
              <a:latin typeface="+mn-lt"/>
            </a:endParaRPr>
          </a:p>
        </p:txBody>
      </p:sp>
      <p:sp>
        <p:nvSpPr>
          <p:cNvPr id="5" name="TextBox 4">
            <a:extLst>
              <a:ext uri="{FF2B5EF4-FFF2-40B4-BE49-F238E27FC236}">
                <a16:creationId xmlns:a16="http://schemas.microsoft.com/office/drawing/2014/main" id="{50A9041E-0C4E-C73B-513A-EF09EC819409}"/>
              </a:ext>
            </a:extLst>
          </p:cNvPr>
          <p:cNvSpPr txBox="1"/>
          <p:nvPr/>
        </p:nvSpPr>
        <p:spPr>
          <a:xfrm>
            <a:off x="1156594" y="1319753"/>
            <a:ext cx="8814062" cy="590931"/>
          </a:xfrm>
          <a:prstGeom prst="rect">
            <a:avLst/>
          </a:prstGeom>
          <a:noFill/>
        </p:spPr>
        <p:txBody>
          <a:bodyPr wrap="square" rtlCol="0">
            <a:spAutoFit/>
          </a:bodyPr>
          <a:lstStyle/>
          <a:p>
            <a:pPr>
              <a:lnSpc>
                <a:spcPct val="90000"/>
              </a:lnSpc>
              <a:spcBef>
                <a:spcPts val="1000"/>
              </a:spcBef>
            </a:pPr>
            <a:r>
              <a:rPr lang="nb-NO" sz="3600" dirty="0"/>
              <a:t>Applications </a:t>
            </a:r>
            <a:r>
              <a:rPr lang="nb-NO" sz="3600" dirty="0" err="1"/>
              <a:t>of</a:t>
            </a:r>
            <a:r>
              <a:rPr lang="nb-NO" sz="3600" dirty="0"/>
              <a:t> computer </a:t>
            </a:r>
            <a:r>
              <a:rPr lang="nb-NO" sz="3600" dirty="0" err="1"/>
              <a:t>simulations</a:t>
            </a:r>
            <a:endParaRPr lang="nb-NO" sz="3600" dirty="0"/>
          </a:p>
        </p:txBody>
      </p:sp>
      <p:pic>
        <p:nvPicPr>
          <p:cNvPr id="9" name="Picture 8" descr="A picture containing text, screenshot, font&#10;&#10;Description automatically generated">
            <a:extLst>
              <a:ext uri="{FF2B5EF4-FFF2-40B4-BE49-F238E27FC236}">
                <a16:creationId xmlns:a16="http://schemas.microsoft.com/office/drawing/2014/main" id="{24E25E94-9BD2-3E34-912E-0413B876A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06" y="1910683"/>
            <a:ext cx="10940674" cy="4902549"/>
          </a:xfrm>
          <a:prstGeom prst="rect">
            <a:avLst/>
          </a:prstGeom>
        </p:spPr>
      </p:pic>
    </p:spTree>
    <p:extLst>
      <p:ext uri="{BB962C8B-B14F-4D97-AF65-F5344CB8AC3E}">
        <p14:creationId xmlns:p14="http://schemas.microsoft.com/office/powerpoint/2010/main" val="417042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3EB101-AD08-DFAC-6FF5-E10DA7344CB9}"/>
              </a:ext>
            </a:extLst>
          </p:cNvPr>
          <p:cNvSpPr txBox="1">
            <a:spLocks/>
          </p:cNvSpPr>
          <p:nvPr/>
        </p:nvSpPr>
        <p:spPr>
          <a:xfrm>
            <a:off x="519806" y="192493"/>
            <a:ext cx="1124484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Molecular</a:t>
            </a:r>
            <a:r>
              <a:rPr lang="nb-NO" sz="6000" b="1" dirty="0">
                <a:latin typeface="+mn-lt"/>
              </a:rPr>
              <a:t> Dynamics (MD) </a:t>
            </a:r>
            <a:r>
              <a:rPr lang="nb-NO" sz="6000" b="1" dirty="0" err="1">
                <a:latin typeface="+mn-lt"/>
              </a:rPr>
              <a:t>Simulation</a:t>
            </a:r>
            <a:endParaRPr lang="nb-NO" sz="6000" b="1" dirty="0">
              <a:latin typeface="+mn-lt"/>
            </a:endParaRPr>
          </a:p>
        </p:txBody>
      </p:sp>
      <p:pic>
        <p:nvPicPr>
          <p:cNvPr id="10" name="Picture 9" descr="A picture containing text, screenshot, diagram&#10;&#10;Description automatically generated">
            <a:extLst>
              <a:ext uri="{FF2B5EF4-FFF2-40B4-BE49-F238E27FC236}">
                <a16:creationId xmlns:a16="http://schemas.microsoft.com/office/drawing/2014/main" id="{D305049F-F3DC-B6E3-824C-B2261043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42" y="1361969"/>
            <a:ext cx="7348374" cy="5303538"/>
          </a:xfrm>
          <a:prstGeom prst="rect">
            <a:avLst/>
          </a:prstGeom>
        </p:spPr>
      </p:pic>
    </p:spTree>
    <p:extLst>
      <p:ext uri="{BB962C8B-B14F-4D97-AF65-F5344CB8AC3E}">
        <p14:creationId xmlns:p14="http://schemas.microsoft.com/office/powerpoint/2010/main" val="424494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3EB101-AD08-DFAC-6FF5-E10DA7344CB9}"/>
              </a:ext>
            </a:extLst>
          </p:cNvPr>
          <p:cNvSpPr txBox="1">
            <a:spLocks/>
          </p:cNvSpPr>
          <p:nvPr/>
        </p:nvSpPr>
        <p:spPr>
          <a:xfrm>
            <a:off x="519806" y="192493"/>
            <a:ext cx="1124484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Molecular</a:t>
            </a:r>
            <a:r>
              <a:rPr lang="nb-NO" sz="6000" b="1" dirty="0">
                <a:latin typeface="+mn-lt"/>
              </a:rPr>
              <a:t> Dynamics (MD) </a:t>
            </a:r>
            <a:r>
              <a:rPr lang="nb-NO" sz="6000" b="1" dirty="0" err="1">
                <a:latin typeface="+mn-lt"/>
              </a:rPr>
              <a:t>Simulation</a:t>
            </a:r>
            <a:endParaRPr lang="nb-NO" sz="6000" b="1" dirty="0">
              <a:latin typeface="+mn-lt"/>
            </a:endParaRPr>
          </a:p>
        </p:txBody>
      </p:sp>
      <p:pic>
        <p:nvPicPr>
          <p:cNvPr id="10" name="Picture 9" descr="A picture containing text, screenshot, diagram&#10;&#10;Description automatically generated">
            <a:extLst>
              <a:ext uri="{FF2B5EF4-FFF2-40B4-BE49-F238E27FC236}">
                <a16:creationId xmlns:a16="http://schemas.microsoft.com/office/drawing/2014/main" id="{D305049F-F3DC-B6E3-824C-B2261043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88" y="1361969"/>
            <a:ext cx="7348374" cy="5303538"/>
          </a:xfrm>
          <a:prstGeom prst="rect">
            <a:avLst/>
          </a:prstGeom>
        </p:spPr>
      </p:pic>
      <p:sp>
        <p:nvSpPr>
          <p:cNvPr id="2" name="Content Placeholder 2">
            <a:extLst>
              <a:ext uri="{FF2B5EF4-FFF2-40B4-BE49-F238E27FC236}">
                <a16:creationId xmlns:a16="http://schemas.microsoft.com/office/drawing/2014/main" id="{EB2B5DA9-4386-A857-6F1F-47CE8CCFC53F}"/>
              </a:ext>
            </a:extLst>
          </p:cNvPr>
          <p:cNvSpPr>
            <a:spLocks noGrp="1"/>
          </p:cNvSpPr>
          <p:nvPr>
            <p:ph idx="1"/>
          </p:nvPr>
        </p:nvSpPr>
        <p:spPr>
          <a:xfrm>
            <a:off x="8069344" y="4336329"/>
            <a:ext cx="3572759" cy="2140641"/>
          </a:xfrm>
        </p:spPr>
        <p:txBody>
          <a:bodyPr>
            <a:normAutofit fontScale="92500"/>
          </a:bodyPr>
          <a:lstStyle/>
          <a:p>
            <a:pPr algn="l"/>
            <a:endParaRPr lang="nb-NO" sz="2400" b="0" i="0" u="none" strike="noStrike" baseline="0" dirty="0">
              <a:solidFill>
                <a:schemeClr val="accent5">
                  <a:lumMod val="75000"/>
                </a:schemeClr>
              </a:solidFill>
              <a:latin typeface="Calibri" panose="020F0502020204030204" pitchFamily="34" charset="0"/>
            </a:endParaRPr>
          </a:p>
          <a:p>
            <a:r>
              <a:rPr lang="nb-NO" sz="2400" b="0" i="0" u="none" strike="noStrike" baseline="0" dirty="0">
                <a:solidFill>
                  <a:schemeClr val="accent5">
                    <a:lumMod val="75000"/>
                  </a:schemeClr>
                </a:solidFill>
                <a:latin typeface="Calibri" panose="020F0502020204030204" pitchFamily="34" charset="0"/>
              </a:rPr>
              <a:t>Small system </a:t>
            </a:r>
          </a:p>
          <a:p>
            <a:r>
              <a:rPr lang="nb-NO" sz="2400" b="0" i="0" u="none" strike="noStrike" baseline="0" dirty="0">
                <a:solidFill>
                  <a:schemeClr val="accent5">
                    <a:lumMod val="75000"/>
                  </a:schemeClr>
                </a:solidFill>
                <a:latin typeface="Calibri" panose="020F0502020204030204" pitchFamily="34" charset="0"/>
              </a:rPr>
              <a:t>Small time </a:t>
            </a:r>
            <a:r>
              <a:rPr lang="nb-NO" sz="2400" b="0" i="0" u="none" strike="noStrike" baseline="0" dirty="0" err="1">
                <a:solidFill>
                  <a:schemeClr val="accent5">
                    <a:lumMod val="75000"/>
                  </a:schemeClr>
                </a:solidFill>
                <a:latin typeface="Calibri" panose="020F0502020204030204" pitchFamily="34" charset="0"/>
              </a:rPr>
              <a:t>scale</a:t>
            </a:r>
            <a:endParaRPr lang="nb-NO" sz="2400" b="0" i="0" u="none" strike="noStrike" baseline="0" dirty="0">
              <a:solidFill>
                <a:schemeClr val="accent5">
                  <a:lumMod val="75000"/>
                </a:schemeClr>
              </a:solidFill>
              <a:latin typeface="Calibri" panose="020F0502020204030204" pitchFamily="34" charset="0"/>
            </a:endParaRPr>
          </a:p>
          <a:p>
            <a:r>
              <a:rPr lang="nb-NO" sz="2400" b="0" i="0" u="none" strike="noStrike" baseline="0" dirty="0">
                <a:solidFill>
                  <a:schemeClr val="accent5">
                    <a:lumMod val="75000"/>
                  </a:schemeClr>
                </a:solidFill>
                <a:latin typeface="Calibri" panose="020F0502020204030204" pitchFamily="34" charset="0"/>
              </a:rPr>
              <a:t>Classic </a:t>
            </a:r>
            <a:r>
              <a:rPr lang="nb-NO" sz="2400" b="0" i="0" u="none" strike="noStrike" baseline="0" dirty="0" err="1">
                <a:solidFill>
                  <a:schemeClr val="accent5">
                    <a:lumMod val="75000"/>
                  </a:schemeClr>
                </a:solidFill>
                <a:latin typeface="Calibri" panose="020F0502020204030204" pitchFamily="34" charset="0"/>
              </a:rPr>
              <a:t>physics</a:t>
            </a:r>
            <a:r>
              <a:rPr lang="nb-NO" sz="2400" b="0" i="0" u="none" strike="noStrike" baseline="0" dirty="0">
                <a:solidFill>
                  <a:schemeClr val="accent5">
                    <a:lumMod val="75000"/>
                  </a:schemeClr>
                </a:solidFill>
                <a:latin typeface="Calibri" panose="020F0502020204030204" pitchFamily="34" charset="0"/>
              </a:rPr>
              <a:t> </a:t>
            </a:r>
          </a:p>
          <a:p>
            <a:r>
              <a:rPr lang="nb-NO" sz="2400" b="0" i="0" u="none" strike="noStrike" baseline="0" dirty="0">
                <a:solidFill>
                  <a:schemeClr val="accent5">
                    <a:lumMod val="75000"/>
                  </a:schemeClr>
                </a:solidFill>
                <a:latin typeface="Calibri" panose="020F0502020204030204" pitchFamily="34" charset="0"/>
              </a:rPr>
              <a:t>(</a:t>
            </a:r>
            <a:r>
              <a:rPr lang="nb-NO" sz="2400" b="0" i="0" u="none" strike="noStrike" baseline="0" dirty="0" err="1">
                <a:solidFill>
                  <a:schemeClr val="accent5">
                    <a:lumMod val="75000"/>
                  </a:schemeClr>
                </a:solidFill>
                <a:latin typeface="Calibri" panose="020F0502020204030204" pitchFamily="34" charset="0"/>
              </a:rPr>
              <a:t>Newton’s</a:t>
            </a:r>
            <a:r>
              <a:rPr lang="nb-NO" sz="2400" b="0" i="0" u="none" strike="noStrike" baseline="0" dirty="0">
                <a:solidFill>
                  <a:schemeClr val="accent5">
                    <a:lumMod val="75000"/>
                  </a:schemeClr>
                </a:solidFill>
                <a:latin typeface="Calibri" panose="020F0502020204030204" pitchFamily="34" charset="0"/>
              </a:rPr>
              <a:t> </a:t>
            </a:r>
            <a:r>
              <a:rPr lang="nb-NO" sz="2400" b="0" i="0" u="none" strike="noStrike" baseline="0" dirty="0" err="1">
                <a:solidFill>
                  <a:schemeClr val="accent5">
                    <a:lumMod val="75000"/>
                  </a:schemeClr>
                </a:solidFill>
                <a:latin typeface="Calibri" panose="020F0502020204030204" pitchFamily="34" charset="0"/>
              </a:rPr>
              <a:t>laws</a:t>
            </a:r>
            <a:r>
              <a:rPr lang="nb-NO" sz="2400" b="0" i="0" u="none" strike="noStrike" baseline="0" dirty="0">
                <a:solidFill>
                  <a:schemeClr val="accent5">
                    <a:lumMod val="75000"/>
                  </a:schemeClr>
                </a:solidFill>
                <a:latin typeface="Calibri" panose="020F0502020204030204" pitchFamily="34" charset="0"/>
              </a:rPr>
              <a:t> </a:t>
            </a:r>
            <a:r>
              <a:rPr lang="nb-NO" sz="2400" b="0" i="0" u="none" strike="noStrike" baseline="0" dirty="0" err="1">
                <a:solidFill>
                  <a:schemeClr val="accent5">
                    <a:lumMod val="75000"/>
                  </a:schemeClr>
                </a:solidFill>
                <a:latin typeface="Calibri" panose="020F0502020204030204" pitchFamily="34" charset="0"/>
              </a:rPr>
              <a:t>of</a:t>
            </a:r>
            <a:r>
              <a:rPr lang="nb-NO" sz="2400" b="0" i="0" u="none" strike="noStrike" baseline="0" dirty="0">
                <a:solidFill>
                  <a:schemeClr val="accent5">
                    <a:lumMod val="75000"/>
                  </a:schemeClr>
                </a:solidFill>
                <a:latin typeface="Calibri" panose="020F0502020204030204" pitchFamily="34" charset="0"/>
              </a:rPr>
              <a:t> motion)</a:t>
            </a:r>
            <a:endParaRPr lang="nb-NO" dirty="0">
              <a:solidFill>
                <a:schemeClr val="accent5">
                  <a:lumMod val="75000"/>
                </a:schemeClr>
              </a:solidFill>
            </a:endParaRPr>
          </a:p>
        </p:txBody>
      </p:sp>
    </p:spTree>
    <p:extLst>
      <p:ext uri="{BB962C8B-B14F-4D97-AF65-F5344CB8AC3E}">
        <p14:creationId xmlns:p14="http://schemas.microsoft.com/office/powerpoint/2010/main" val="203879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875A2-8AD3-ABF2-2B38-B6149B8EAD42}"/>
              </a:ext>
            </a:extLst>
          </p:cNvPr>
          <p:cNvSpPr>
            <a:spLocks noGrp="1"/>
          </p:cNvSpPr>
          <p:nvPr>
            <p:ph idx="1"/>
          </p:nvPr>
        </p:nvSpPr>
        <p:spPr>
          <a:xfrm>
            <a:off x="838200" y="1518056"/>
            <a:ext cx="10515600" cy="4351338"/>
          </a:xfrm>
        </p:spPr>
        <p:txBody>
          <a:bodyPr>
            <a:normAutofit lnSpcReduction="10000"/>
          </a:bodyPr>
          <a:lstStyle/>
          <a:p>
            <a:pPr>
              <a:lnSpc>
                <a:spcPct val="150000"/>
              </a:lnSpc>
            </a:pPr>
            <a:r>
              <a:rPr lang="nb-NO" sz="3600" dirty="0" err="1"/>
              <a:t>Simulate</a:t>
            </a:r>
            <a:r>
              <a:rPr lang="nb-NO" sz="3600" dirty="0"/>
              <a:t> </a:t>
            </a:r>
            <a:r>
              <a:rPr lang="nb-NO" sz="3600" dirty="0" err="1"/>
              <a:t>interactions</a:t>
            </a:r>
            <a:r>
              <a:rPr lang="nb-NO" sz="3600" dirty="0"/>
              <a:t> </a:t>
            </a:r>
            <a:r>
              <a:rPr lang="nb-NO" sz="3600" dirty="0" err="1"/>
              <a:t>of</a:t>
            </a:r>
            <a:r>
              <a:rPr lang="nb-NO" sz="3600" dirty="0"/>
              <a:t> </a:t>
            </a:r>
            <a:r>
              <a:rPr lang="nb-NO" sz="3600" dirty="0" err="1"/>
              <a:t>particles</a:t>
            </a:r>
            <a:r>
              <a:rPr lang="nb-NO" sz="3600" dirty="0"/>
              <a:t> (atoms, </a:t>
            </a:r>
            <a:r>
              <a:rPr lang="nb-NO" sz="3600" dirty="0" err="1"/>
              <a:t>molecules</a:t>
            </a:r>
            <a:r>
              <a:rPr lang="nb-NO" sz="3600" dirty="0"/>
              <a:t>, </a:t>
            </a:r>
            <a:r>
              <a:rPr lang="nb-NO" sz="3600" dirty="0" err="1"/>
              <a:t>granules</a:t>
            </a:r>
            <a:r>
              <a:rPr lang="nb-NO" sz="3600" dirty="0"/>
              <a:t>, …)</a:t>
            </a:r>
            <a:endParaRPr lang="nb-NO" sz="2400" b="0" i="0" u="none" strike="noStrike" baseline="0" dirty="0">
              <a:solidFill>
                <a:srgbClr val="000000"/>
              </a:solidFill>
              <a:latin typeface="Calibri" panose="020F0502020204030204" pitchFamily="34" charset="0"/>
            </a:endParaRPr>
          </a:p>
          <a:p>
            <a:pPr>
              <a:lnSpc>
                <a:spcPct val="150000"/>
              </a:lnSpc>
            </a:pPr>
            <a:r>
              <a:rPr lang="en-US" sz="3600" dirty="0"/>
              <a:t>Predict time evolution of N-body systems</a:t>
            </a:r>
          </a:p>
          <a:p>
            <a:pPr>
              <a:lnSpc>
                <a:spcPct val="150000"/>
              </a:lnSpc>
            </a:pPr>
            <a:r>
              <a:rPr lang="en-US" sz="3600" dirty="0"/>
              <a:t>Require parameters of initial atom coordinates, </a:t>
            </a:r>
            <a:r>
              <a:rPr lang="nb-NO" sz="3600" dirty="0" err="1"/>
              <a:t>velocities</a:t>
            </a:r>
            <a:r>
              <a:rPr lang="nb-NO" sz="3600" dirty="0"/>
              <a:t>, </a:t>
            </a:r>
            <a:r>
              <a:rPr lang="nb-NO" sz="3600" dirty="0" err="1"/>
              <a:t>interaction</a:t>
            </a:r>
            <a:r>
              <a:rPr lang="nb-NO" sz="3600" dirty="0"/>
              <a:t> </a:t>
            </a:r>
            <a:r>
              <a:rPr lang="nb-NO" sz="3600" dirty="0" err="1"/>
              <a:t>potentials</a:t>
            </a:r>
            <a:r>
              <a:rPr lang="nb-NO" sz="3600" dirty="0"/>
              <a:t>, ...</a:t>
            </a:r>
          </a:p>
        </p:txBody>
      </p:sp>
      <p:sp>
        <p:nvSpPr>
          <p:cNvPr id="4" name="Title 1">
            <a:extLst>
              <a:ext uri="{FF2B5EF4-FFF2-40B4-BE49-F238E27FC236}">
                <a16:creationId xmlns:a16="http://schemas.microsoft.com/office/drawing/2014/main" id="{B9280066-90D7-6DF9-0A2F-C92B8B5E8164}"/>
              </a:ext>
            </a:extLst>
          </p:cNvPr>
          <p:cNvSpPr txBox="1">
            <a:spLocks/>
          </p:cNvSpPr>
          <p:nvPr/>
        </p:nvSpPr>
        <p:spPr>
          <a:xfrm>
            <a:off x="519806" y="192493"/>
            <a:ext cx="1124484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6000" b="1" dirty="0" err="1">
                <a:latin typeface="+mn-lt"/>
              </a:rPr>
              <a:t>Molecular</a:t>
            </a:r>
            <a:r>
              <a:rPr lang="nb-NO" sz="6000" b="1" dirty="0">
                <a:latin typeface="+mn-lt"/>
              </a:rPr>
              <a:t> Dynamics (MD) </a:t>
            </a:r>
            <a:r>
              <a:rPr lang="nb-NO" sz="6000" b="1" dirty="0" err="1">
                <a:latin typeface="+mn-lt"/>
              </a:rPr>
              <a:t>Simulation</a:t>
            </a:r>
            <a:endParaRPr lang="nb-NO" sz="6000" b="1" dirty="0">
              <a:latin typeface="+mn-lt"/>
            </a:endParaRPr>
          </a:p>
        </p:txBody>
      </p:sp>
    </p:spTree>
    <p:extLst>
      <p:ext uri="{BB962C8B-B14F-4D97-AF65-F5344CB8AC3E}">
        <p14:creationId xmlns:p14="http://schemas.microsoft.com/office/powerpoint/2010/main" val="190422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Widescreen</PresentationFormat>
  <Paragraphs>97</Paragraphs>
  <Slides>30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Google Sans</vt:lpstr>
      <vt:lpstr>Nimbus Roman No9 L</vt:lpstr>
      <vt:lpstr>Arial</vt:lpstr>
      <vt:lpstr>Calibri</vt:lpstr>
      <vt:lpstr>Calibri Light</vt:lpstr>
      <vt:lpstr>Office Theme</vt:lpstr>
      <vt:lpstr>PowerPoint Presentation</vt:lpstr>
      <vt:lpstr>Outline</vt:lpstr>
      <vt:lpstr>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Yifan Zhang</dc:creator>
  <cp:lastModifiedBy>Yifan Zhang</cp:lastModifiedBy>
  <cp:revision>6</cp:revision>
  <dcterms:created xsi:type="dcterms:W3CDTF">2023-05-23T08:19:41Z</dcterms:created>
  <dcterms:modified xsi:type="dcterms:W3CDTF">2023-05-26T05:52:55Z</dcterms:modified>
</cp:coreProperties>
</file>